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8" r:id="rId1"/>
  </p:sldMasterIdLst>
  <p:sldIdLst>
    <p:sldId id="331" r:id="rId2"/>
    <p:sldId id="264" r:id="rId3"/>
    <p:sldId id="278" r:id="rId4"/>
    <p:sldId id="257" r:id="rId5"/>
    <p:sldId id="258" r:id="rId6"/>
    <p:sldId id="323" r:id="rId7"/>
    <p:sldId id="324" r:id="rId8"/>
    <p:sldId id="325" r:id="rId9"/>
    <p:sldId id="326" r:id="rId10"/>
    <p:sldId id="327" r:id="rId11"/>
    <p:sldId id="309" r:id="rId12"/>
    <p:sldId id="259" r:id="rId13"/>
    <p:sldId id="260" r:id="rId14"/>
    <p:sldId id="321" r:id="rId15"/>
    <p:sldId id="265" r:id="rId16"/>
    <p:sldId id="261" r:id="rId17"/>
    <p:sldId id="266" r:id="rId18"/>
    <p:sldId id="268" r:id="rId19"/>
    <p:sldId id="269" r:id="rId20"/>
    <p:sldId id="270" r:id="rId21"/>
    <p:sldId id="271" r:id="rId22"/>
    <p:sldId id="272" r:id="rId23"/>
    <p:sldId id="322" r:id="rId24"/>
    <p:sldId id="328" r:id="rId25"/>
    <p:sldId id="329" r:id="rId26"/>
    <p:sldId id="330" r:id="rId27"/>
    <p:sldId id="274" r:id="rId28"/>
    <p:sldId id="275" r:id="rId29"/>
    <p:sldId id="276" r:id="rId30"/>
    <p:sldId id="307" r:id="rId31"/>
    <p:sldId id="262" r:id="rId32"/>
    <p:sldId id="279" r:id="rId33"/>
    <p:sldId id="313" r:id="rId34"/>
    <p:sldId id="314" r:id="rId35"/>
    <p:sldId id="312" r:id="rId36"/>
    <p:sldId id="315" r:id="rId37"/>
    <p:sldId id="280" r:id="rId38"/>
    <p:sldId id="316" r:id="rId39"/>
    <p:sldId id="318" r:id="rId40"/>
    <p:sldId id="281" r:id="rId41"/>
    <p:sldId id="282" r:id="rId42"/>
    <p:sldId id="283" r:id="rId43"/>
    <p:sldId id="288" r:id="rId44"/>
    <p:sldId id="284" r:id="rId45"/>
    <p:sldId id="285" r:id="rId46"/>
    <p:sldId id="319" r:id="rId47"/>
    <p:sldId id="289" r:id="rId48"/>
    <p:sldId id="286" r:id="rId49"/>
    <p:sldId id="290" r:id="rId50"/>
    <p:sldId id="320" r:id="rId51"/>
    <p:sldId id="291" r:id="rId52"/>
    <p:sldId id="293" r:id="rId53"/>
    <p:sldId id="294" r:id="rId54"/>
    <p:sldId id="292" r:id="rId55"/>
    <p:sldId id="295" r:id="rId56"/>
    <p:sldId id="296" r:id="rId57"/>
    <p:sldId id="308" r:id="rId58"/>
    <p:sldId id="298" r:id="rId59"/>
    <p:sldId id="299" r:id="rId60"/>
    <p:sldId id="300" r:id="rId61"/>
    <p:sldId id="304" r:id="rId62"/>
    <p:sldId id="301" r:id="rId63"/>
    <p:sldId id="302" r:id="rId64"/>
    <p:sldId id="306" r:id="rId65"/>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4728" autoAdjust="0"/>
  </p:normalViewPr>
  <p:slideViewPr>
    <p:cSldViewPr>
      <p:cViewPr varScale="1">
        <p:scale>
          <a:sx n="105" d="100"/>
          <a:sy n="105" d="100"/>
        </p:scale>
        <p:origin x="171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29"/>
          <p:cNvSpPr>
            <a:spLocks noGrp="1"/>
          </p:cNvSpPr>
          <p:nvPr>
            <p:ph type="dt" sz="half" idx="10"/>
          </p:nvPr>
        </p:nvSpPr>
        <p:spPr/>
        <p:txBody>
          <a:bodyPr/>
          <a:lstStyle>
            <a:lvl1pPr>
              <a:defRPr/>
            </a:lvl1pPr>
          </a:lstStyle>
          <a:p>
            <a:pPr>
              <a:defRPr/>
            </a:pPr>
            <a:endParaRPr lang="ru-RU"/>
          </a:p>
        </p:txBody>
      </p:sp>
      <p:sp>
        <p:nvSpPr>
          <p:cNvPr id="5" name="Нижний колонтитул 18"/>
          <p:cNvSpPr>
            <a:spLocks noGrp="1"/>
          </p:cNvSpPr>
          <p:nvPr>
            <p:ph type="ftr" sz="quarter" idx="11"/>
          </p:nvPr>
        </p:nvSpPr>
        <p:spPr/>
        <p:txBody>
          <a:bodyPr/>
          <a:lstStyle>
            <a:lvl1pPr>
              <a:defRPr/>
            </a:lvl1pPr>
          </a:lstStyle>
          <a:p>
            <a:pPr>
              <a:defRPr/>
            </a:pPr>
            <a:endParaRPr lang="ru-RU"/>
          </a:p>
        </p:txBody>
      </p:sp>
      <p:sp>
        <p:nvSpPr>
          <p:cNvPr id="6" name="Номер слайда 26"/>
          <p:cNvSpPr>
            <a:spLocks noGrp="1"/>
          </p:cNvSpPr>
          <p:nvPr>
            <p:ph type="sldNum" sz="quarter" idx="12"/>
          </p:nvPr>
        </p:nvSpPr>
        <p:spPr/>
        <p:txBody>
          <a:bodyPr/>
          <a:lstStyle>
            <a:lvl1pPr>
              <a:defRPr>
                <a:solidFill>
                  <a:srgbClr val="D1EAEE"/>
                </a:solidFill>
              </a:defRPr>
            </a:lvl1pPr>
          </a:lstStyle>
          <a:p>
            <a:fld id="{A54EC4FB-AD29-4373-BAC3-893A9BCCE062}" type="slidenum">
              <a:rPr lang="ru-RU" altLang="ru-RU"/>
              <a:pPr/>
              <a:t>‹#›</a:t>
            </a:fld>
            <a:endParaRPr lang="ru-RU" altLang="ru-RU"/>
          </a:p>
        </p:txBody>
      </p:sp>
    </p:spTree>
    <p:extLst>
      <p:ext uri="{BB962C8B-B14F-4D97-AF65-F5344CB8AC3E}">
        <p14:creationId xmlns:p14="http://schemas.microsoft.com/office/powerpoint/2010/main" val="86060458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fld id="{991D6781-3F1B-45E2-BCE7-944CBD80CB5E}" type="slidenum">
              <a:rPr lang="ru-RU" altLang="ru-RU"/>
              <a:pPr/>
              <a:t>‹#›</a:t>
            </a:fld>
            <a:endParaRPr lang="ru-RU" altLang="ru-RU"/>
          </a:p>
        </p:txBody>
      </p:sp>
    </p:spTree>
    <p:extLst>
      <p:ext uri="{BB962C8B-B14F-4D97-AF65-F5344CB8AC3E}">
        <p14:creationId xmlns:p14="http://schemas.microsoft.com/office/powerpoint/2010/main" val="440803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fld id="{781BE9D1-9EB5-43FD-9947-C754EC6A28F5}" type="slidenum">
              <a:rPr lang="ru-RU" altLang="ru-RU"/>
              <a:pPr/>
              <a:t>‹#›</a:t>
            </a:fld>
            <a:endParaRPr lang="ru-RU" altLang="ru-RU"/>
          </a:p>
        </p:txBody>
      </p:sp>
    </p:spTree>
    <p:extLst>
      <p:ext uri="{BB962C8B-B14F-4D97-AF65-F5344CB8AC3E}">
        <p14:creationId xmlns:p14="http://schemas.microsoft.com/office/powerpoint/2010/main" val="2870463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fld id="{5A1A1A8D-F512-4219-AFF1-E84A8BFF9BF2}" type="slidenum">
              <a:rPr lang="ru-RU" altLang="ru-RU"/>
              <a:pPr/>
              <a:t>‹#›</a:t>
            </a:fld>
            <a:endParaRPr lang="ru-RU" altLang="ru-RU"/>
          </a:p>
        </p:txBody>
      </p:sp>
    </p:spTree>
    <p:extLst>
      <p:ext uri="{BB962C8B-B14F-4D97-AF65-F5344CB8AC3E}">
        <p14:creationId xmlns:p14="http://schemas.microsoft.com/office/powerpoint/2010/main" val="2016514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solidFill>
                  <a:srgbClr val="D1EAEE"/>
                </a:solidFill>
              </a:defRPr>
            </a:lvl1pPr>
          </a:lstStyle>
          <a:p>
            <a:fld id="{B32EF008-6247-4531-8059-7BEC0D5A98E3}" type="slidenum">
              <a:rPr lang="ru-RU" altLang="ru-RU"/>
              <a:pPr/>
              <a:t>‹#›</a:t>
            </a:fld>
            <a:endParaRPr lang="ru-RU" altLang="ru-RU"/>
          </a:p>
        </p:txBody>
      </p:sp>
    </p:spTree>
    <p:extLst>
      <p:ext uri="{BB962C8B-B14F-4D97-AF65-F5344CB8AC3E}">
        <p14:creationId xmlns:p14="http://schemas.microsoft.com/office/powerpoint/2010/main" val="192614561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fld id="{4341A47B-92E0-4E62-9C35-B3D242ED142B}" type="slidenum">
              <a:rPr lang="ru-RU" altLang="ru-RU"/>
              <a:pPr/>
              <a:t>‹#›</a:t>
            </a:fld>
            <a:endParaRPr lang="ru-RU" altLang="ru-RU"/>
          </a:p>
        </p:txBody>
      </p:sp>
    </p:spTree>
    <p:extLst>
      <p:ext uri="{BB962C8B-B14F-4D97-AF65-F5344CB8AC3E}">
        <p14:creationId xmlns:p14="http://schemas.microsoft.com/office/powerpoint/2010/main" val="2025459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9"/>
          <p:cNvSpPr>
            <a:spLocks noGrp="1"/>
          </p:cNvSpPr>
          <p:nvPr>
            <p:ph type="dt" sz="half" idx="10"/>
          </p:nvPr>
        </p:nvSpPr>
        <p:spPr/>
        <p:txBody>
          <a:bodyPr/>
          <a:lstStyle>
            <a:lvl1pPr>
              <a:defRPr/>
            </a:lvl1pPr>
          </a:lstStyle>
          <a:p>
            <a:pPr>
              <a:defRPr/>
            </a:pPr>
            <a:endParaRPr lang="ru-RU"/>
          </a:p>
        </p:txBody>
      </p:sp>
      <p:sp>
        <p:nvSpPr>
          <p:cNvPr id="8" name="Нижний колонтитул 21"/>
          <p:cNvSpPr>
            <a:spLocks noGrp="1"/>
          </p:cNvSpPr>
          <p:nvPr>
            <p:ph type="ftr" sz="quarter" idx="11"/>
          </p:nvPr>
        </p:nvSpPr>
        <p:spPr/>
        <p:txBody>
          <a:bodyPr/>
          <a:lstStyle>
            <a:lvl1pPr>
              <a:defRPr/>
            </a:lvl1pPr>
          </a:lstStyle>
          <a:p>
            <a:pPr>
              <a:defRPr/>
            </a:pPr>
            <a:endParaRPr lang="ru-RU"/>
          </a:p>
        </p:txBody>
      </p:sp>
      <p:sp>
        <p:nvSpPr>
          <p:cNvPr id="9" name="Номер слайда 17"/>
          <p:cNvSpPr>
            <a:spLocks noGrp="1"/>
          </p:cNvSpPr>
          <p:nvPr>
            <p:ph type="sldNum" sz="quarter" idx="12"/>
          </p:nvPr>
        </p:nvSpPr>
        <p:spPr/>
        <p:txBody>
          <a:bodyPr/>
          <a:lstStyle>
            <a:lvl1pPr>
              <a:defRPr/>
            </a:lvl1pPr>
          </a:lstStyle>
          <a:p>
            <a:fld id="{B6909A67-F3E1-4EB5-8EE5-7DBDC5B82E2A}" type="slidenum">
              <a:rPr lang="ru-RU" altLang="ru-RU"/>
              <a:pPr/>
              <a:t>‹#›</a:t>
            </a:fld>
            <a:endParaRPr lang="ru-RU" altLang="ru-RU"/>
          </a:p>
        </p:txBody>
      </p:sp>
    </p:spTree>
    <p:extLst>
      <p:ext uri="{BB962C8B-B14F-4D97-AF65-F5344CB8AC3E}">
        <p14:creationId xmlns:p14="http://schemas.microsoft.com/office/powerpoint/2010/main" val="2231010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endParaRPr lang="ru-RU"/>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fld id="{75AE24FA-6B49-4024-A6F7-4B31107AB0E1}" type="slidenum">
              <a:rPr lang="ru-RU" altLang="ru-RU"/>
              <a:pPr/>
              <a:t>‹#›</a:t>
            </a:fld>
            <a:endParaRPr lang="ru-RU" altLang="ru-RU"/>
          </a:p>
        </p:txBody>
      </p:sp>
    </p:spTree>
    <p:extLst>
      <p:ext uri="{BB962C8B-B14F-4D97-AF65-F5344CB8AC3E}">
        <p14:creationId xmlns:p14="http://schemas.microsoft.com/office/powerpoint/2010/main" val="207481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fld id="{45B24432-AD94-44F3-9A5E-64556C4F12B7}" type="slidenum">
              <a:rPr lang="ru-RU" altLang="ru-RU"/>
              <a:pPr/>
              <a:t>‹#›</a:t>
            </a:fld>
            <a:endParaRPr lang="ru-RU" altLang="ru-RU"/>
          </a:p>
        </p:txBody>
      </p:sp>
    </p:spTree>
    <p:extLst>
      <p:ext uri="{BB962C8B-B14F-4D97-AF65-F5344CB8AC3E}">
        <p14:creationId xmlns:p14="http://schemas.microsoft.com/office/powerpoint/2010/main" val="4180002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fld id="{EAE72967-56F1-418F-A0E8-FDD5D7C6505F}" type="slidenum">
              <a:rPr lang="ru-RU" altLang="ru-RU"/>
              <a:pPr/>
              <a:t>‹#›</a:t>
            </a:fld>
            <a:endParaRPr lang="ru-RU" altLang="ru-RU"/>
          </a:p>
        </p:txBody>
      </p:sp>
    </p:spTree>
    <p:extLst>
      <p:ext uri="{BB962C8B-B14F-4D97-AF65-F5344CB8AC3E}">
        <p14:creationId xmlns:p14="http://schemas.microsoft.com/office/powerpoint/2010/main" val="28357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Прямоугольный треугольник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Полилиния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8" name="Полилиния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smtClean="0"/>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endParaRPr lang="ru-RU"/>
          </a:p>
        </p:txBody>
      </p:sp>
      <p:sp>
        <p:nvSpPr>
          <p:cNvPr id="10" name="Нижний колонтитул 5"/>
          <p:cNvSpPr>
            <a:spLocks noGrp="1"/>
          </p:cNvSpPr>
          <p:nvPr>
            <p:ph type="ftr" sz="quarter" idx="11"/>
          </p:nvPr>
        </p:nvSpPr>
        <p:spPr/>
        <p:txBody>
          <a:bodyPr/>
          <a:lstStyle>
            <a:lvl1pPr>
              <a:defRPr/>
            </a:lvl1pPr>
          </a:lstStyle>
          <a:p>
            <a:pPr>
              <a:defRPr/>
            </a:pPr>
            <a:endParaRPr lang="ru-RU"/>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fld id="{F8B7B581-AE50-4CAA-8662-2EE803D0353B}" type="slidenum">
              <a:rPr lang="ru-RU" altLang="ru-RU"/>
              <a:pPr/>
              <a:t>‹#›</a:t>
            </a:fld>
            <a:endParaRPr lang="ru-RU" altLang="ru-RU"/>
          </a:p>
        </p:txBody>
      </p:sp>
    </p:spTree>
    <p:extLst>
      <p:ext uri="{BB962C8B-B14F-4D97-AF65-F5344CB8AC3E}">
        <p14:creationId xmlns:p14="http://schemas.microsoft.com/office/powerpoint/2010/main" val="196682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1028" name="Заголовок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ru-RU" altLang="ru-RU" smtClean="0"/>
              <a:t>Образец заголовка</a:t>
            </a:r>
            <a:endParaRPr lang="en-US" altLang="ru-RU" smtClean="0"/>
          </a:p>
        </p:txBody>
      </p:sp>
      <p:sp>
        <p:nvSpPr>
          <p:cNvPr id="1029" name="Текст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fld id="{83A4C57C-C9C1-4125-A8F7-C5BD8B7922AE}" type="slidenum">
              <a:rPr lang="ru-RU" altLang="ru-RU"/>
              <a:pPr/>
              <a:t>‹#›</a:t>
            </a:fld>
            <a:endParaRPr lang="ru-RU" altLang="ru-RU"/>
          </a:p>
        </p:txBody>
      </p:sp>
      <p:grpSp>
        <p:nvGrpSpPr>
          <p:cNvPr id="1033"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41" r:id="rId1"/>
    <p:sldLayoutId id="2147483733" r:id="rId2"/>
    <p:sldLayoutId id="2147483742" r:id="rId3"/>
    <p:sldLayoutId id="2147483734" r:id="rId4"/>
    <p:sldLayoutId id="2147483735" r:id="rId5"/>
    <p:sldLayoutId id="2147483736" r:id="rId6"/>
    <p:sldLayoutId id="2147483737" r:id="rId7"/>
    <p:sldLayoutId id="2147483738" r:id="rId8"/>
    <p:sldLayoutId id="2147483743" r:id="rId9"/>
    <p:sldLayoutId id="2147483739" r:id="rId10"/>
    <p:sldLayoutId id="2147483740"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A0204" pitchFamily="34" charset="0"/>
        </a:defRPr>
      </a:lvl2pPr>
      <a:lvl3pPr algn="l" rtl="0" fontAlgn="base">
        <a:spcBef>
          <a:spcPct val="0"/>
        </a:spcBef>
        <a:spcAft>
          <a:spcPct val="0"/>
        </a:spcAft>
        <a:defRPr sz="5000">
          <a:solidFill>
            <a:schemeClr val="tx2"/>
          </a:solidFill>
          <a:latin typeface="Calibri" panose="020F05020202040A0204" pitchFamily="34" charset="0"/>
        </a:defRPr>
      </a:lvl3pPr>
      <a:lvl4pPr algn="l" rtl="0" fontAlgn="base">
        <a:spcBef>
          <a:spcPct val="0"/>
        </a:spcBef>
        <a:spcAft>
          <a:spcPct val="0"/>
        </a:spcAft>
        <a:defRPr sz="5000">
          <a:solidFill>
            <a:schemeClr val="tx2"/>
          </a:solidFill>
          <a:latin typeface="Calibri" panose="020F05020202040A0204" pitchFamily="34" charset="0"/>
        </a:defRPr>
      </a:lvl4pPr>
      <a:lvl5pPr algn="l" rtl="0" fontAlgn="base">
        <a:spcBef>
          <a:spcPct val="0"/>
        </a:spcBef>
        <a:spcAft>
          <a:spcPct val="0"/>
        </a:spcAft>
        <a:defRPr sz="5000">
          <a:solidFill>
            <a:schemeClr val="tx2"/>
          </a:solidFill>
          <a:latin typeface="Calibri" panose="020F05020202040A0204" pitchFamily="34" charset="0"/>
        </a:defRPr>
      </a:lvl5pPr>
      <a:lvl6pPr marL="457200" algn="l" rtl="0" fontAlgn="base">
        <a:spcBef>
          <a:spcPct val="0"/>
        </a:spcBef>
        <a:spcAft>
          <a:spcPct val="0"/>
        </a:spcAft>
        <a:defRPr sz="5000">
          <a:solidFill>
            <a:schemeClr val="tx2"/>
          </a:solidFill>
          <a:latin typeface="Calibri" panose="020F05020202040A0204" pitchFamily="34" charset="0"/>
        </a:defRPr>
      </a:lvl6pPr>
      <a:lvl7pPr marL="914400" algn="l" rtl="0" fontAlgn="base">
        <a:spcBef>
          <a:spcPct val="0"/>
        </a:spcBef>
        <a:spcAft>
          <a:spcPct val="0"/>
        </a:spcAft>
        <a:defRPr sz="5000">
          <a:solidFill>
            <a:schemeClr val="tx2"/>
          </a:solidFill>
          <a:latin typeface="Calibri" panose="020F05020202040A0204" pitchFamily="34" charset="0"/>
        </a:defRPr>
      </a:lvl7pPr>
      <a:lvl8pPr marL="1371600" algn="l" rtl="0" fontAlgn="base">
        <a:spcBef>
          <a:spcPct val="0"/>
        </a:spcBef>
        <a:spcAft>
          <a:spcPct val="0"/>
        </a:spcAft>
        <a:defRPr sz="5000">
          <a:solidFill>
            <a:schemeClr val="tx2"/>
          </a:solidFill>
          <a:latin typeface="Calibri" panose="020F05020202040A0204" pitchFamily="34" charset="0"/>
        </a:defRPr>
      </a:lvl8pPr>
      <a:lvl9pPr marL="1828800" algn="l" rtl="0" fontAlgn="base">
        <a:spcBef>
          <a:spcPct val="0"/>
        </a:spcBef>
        <a:spcAft>
          <a:spcPct val="0"/>
        </a:spcAft>
        <a:defRPr sz="5000">
          <a:solidFill>
            <a:schemeClr val="tx2"/>
          </a:solidFill>
          <a:latin typeface="Calibri" panose="020F05020202040A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ivo.garant.ru/document?id=71074144&amp;sub=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548680"/>
            <a:ext cx="7851648" cy="1643608"/>
          </a:xfrm>
          <a:ln>
            <a:noFill/>
          </a:ln>
        </p:spPr>
        <p:txBody>
          <a:bodyPr lIns="72000" tIns="72000" rIns="72000" bIns="72000" anchor="ctr" anchorCtr="0">
            <a:normAutofit fontScale="90000"/>
          </a:bodyPr>
          <a:lstStyle/>
          <a:p>
            <a:pPr algn="l"/>
            <a:r>
              <a:rPr lang="ru-RU"/>
              <a:t>Этапы и особенности разработки проекта ПДВ</a:t>
            </a:r>
          </a:p>
        </p:txBody>
      </p:sp>
      <p:sp>
        <p:nvSpPr>
          <p:cNvPr id="3" name="Подзаголовок 2"/>
          <p:cNvSpPr>
            <a:spLocks noGrp="1"/>
          </p:cNvSpPr>
          <p:nvPr>
            <p:ph type="subTitle" idx="1"/>
          </p:nvPr>
        </p:nvSpPr>
        <p:spPr>
          <a:xfrm>
            <a:off x="533400" y="2192288"/>
            <a:ext cx="7854696" cy="3468960"/>
          </a:xfrm>
        </p:spPr>
        <p:txBody>
          <a:bodyPr lIns="72000" tIns="72000" rIns="72000" bIns="72000" anchor="ctr" anchorCtr="0"/>
          <a:lstStyle/>
          <a:p>
            <a:pPr algn="l"/>
            <a:r>
              <a:rPr lang="ru-RU" sz="3000">
                <a:latin typeface="+mj-lt"/>
              </a:rPr>
              <a:t>Порядок проведения инвентаризации стационарных </a:t>
            </a:r>
            <a:r>
              <a:rPr lang="ru-RU" sz="3000" smtClean="0">
                <a:latin typeface="+mj-lt"/>
              </a:rPr>
              <a:t>источников</a:t>
            </a:r>
            <a:r>
              <a:rPr lang="en-US" sz="3000" smtClean="0">
                <a:latin typeface="+mj-lt"/>
              </a:rPr>
              <a:t> </a:t>
            </a:r>
            <a:r>
              <a:rPr lang="ru-RU" sz="3000" smtClean="0">
                <a:latin typeface="+mj-lt"/>
              </a:rPr>
              <a:t>и </a:t>
            </a:r>
            <a:r>
              <a:rPr lang="ru-RU" sz="3000">
                <a:latin typeface="+mj-lt"/>
              </a:rPr>
              <a:t>выбросов загрязняющих веществ в атмосферу</a:t>
            </a:r>
            <a:r>
              <a:rPr lang="ru-RU" sz="3000" smtClean="0">
                <a:latin typeface="+mj-lt"/>
              </a:rPr>
              <a:t>.</a:t>
            </a:r>
            <a:r>
              <a:rPr lang="en-US" sz="3000" smtClean="0">
                <a:latin typeface="+mj-lt"/>
              </a:rPr>
              <a:t> </a:t>
            </a:r>
            <a:r>
              <a:rPr lang="ru-RU" sz="3000" smtClean="0">
                <a:latin typeface="+mj-lt"/>
              </a:rPr>
              <a:t>Нормирование </a:t>
            </a:r>
            <a:r>
              <a:rPr lang="ru-RU" sz="3000">
                <a:latin typeface="+mj-lt"/>
              </a:rPr>
              <a:t>выбросов загрязняющих </a:t>
            </a:r>
            <a:r>
              <a:rPr lang="ru-RU" sz="3000" smtClean="0">
                <a:latin typeface="+mj-lt"/>
              </a:rPr>
              <a:t>веществ.</a:t>
            </a:r>
            <a:r>
              <a:rPr lang="en-US" sz="3000" smtClean="0">
                <a:latin typeface="+mj-lt"/>
              </a:rPr>
              <a:t> </a:t>
            </a:r>
            <a:r>
              <a:rPr lang="ru-RU" sz="3000" smtClean="0">
                <a:latin typeface="+mj-lt"/>
              </a:rPr>
              <a:t>Разработка </a:t>
            </a:r>
            <a:r>
              <a:rPr lang="ru-RU" sz="3000">
                <a:latin typeface="+mj-lt"/>
              </a:rPr>
              <a:t>ПНООЛР. Подготовка </a:t>
            </a:r>
            <a:r>
              <a:rPr lang="ru-RU" sz="3000" smtClean="0">
                <a:latin typeface="+mj-lt"/>
              </a:rPr>
              <a:t>отчетности</a:t>
            </a:r>
            <a:r>
              <a:rPr lang="en-US" sz="3000">
                <a:latin typeface="+mj-lt"/>
              </a:rPr>
              <a:t>.</a:t>
            </a:r>
            <a:endParaRPr lang="ru-RU" sz="3000">
              <a:latin typeface="+mj-lt"/>
            </a:endParaRPr>
          </a:p>
        </p:txBody>
      </p:sp>
    </p:spTree>
    <p:extLst>
      <p:ext uri="{BB962C8B-B14F-4D97-AF65-F5344CB8AC3E}">
        <p14:creationId xmlns:p14="http://schemas.microsoft.com/office/powerpoint/2010/main" val="3150041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p:txBody>
          <a:bodyPr/>
          <a:lstStyle/>
          <a:p>
            <a:pPr algn="ctr"/>
            <a:r>
              <a:rPr lang="ru-RU" altLang="ru-RU" smtClean="0"/>
              <a:t>Условия действия КЭР</a:t>
            </a:r>
          </a:p>
        </p:txBody>
      </p:sp>
      <p:sp>
        <p:nvSpPr>
          <p:cNvPr id="3" name="Содержимое 2"/>
          <p:cNvSpPr>
            <a:spLocks noGrp="1"/>
          </p:cNvSpPr>
          <p:nvPr>
            <p:ph idx="1"/>
          </p:nvPr>
        </p:nvSpPr>
        <p:spPr/>
        <p:txBody>
          <a:bodyPr>
            <a:normAutofit fontScale="70000" lnSpcReduction="20000"/>
          </a:bodyPr>
          <a:lstStyle/>
          <a:p>
            <a:pPr marL="274320" indent="-274320" fontAlgn="auto">
              <a:spcAft>
                <a:spcPts val="0"/>
              </a:spcAft>
              <a:buClr>
                <a:schemeClr val="accent3"/>
              </a:buClr>
              <a:buFont typeface="Wingdings 2"/>
              <a:buChar char=""/>
              <a:defRPr/>
            </a:pPr>
            <a:r>
              <a:rPr lang="ru-RU" dirty="0" smtClean="0"/>
              <a:t>Комплексное экологическое разрешение выдается сроком на семь лет и продлевается на тот же срок при совокупности условий:</a:t>
            </a:r>
          </a:p>
          <a:p>
            <a:pPr marL="274320" indent="-274320" fontAlgn="auto">
              <a:spcAft>
                <a:spcPts val="0"/>
              </a:spcAft>
              <a:buClr>
                <a:schemeClr val="accent3"/>
              </a:buClr>
              <a:buFont typeface="Wingdings 2"/>
              <a:buChar char=""/>
              <a:defRPr/>
            </a:pPr>
            <a:r>
              <a:rPr lang="ru-RU" dirty="0" smtClean="0"/>
              <a:t>соблюдения установленных технологических нормативов, нормативов допустимых выбросов, нормативов допустимых сбросов высокотоксичных веществ, веществ, обладающих канцерогенными, мутагенными свойствами (веществ I, II класса опасности), при наличии таких веществ в выбросах, сбросах загрязняющих веществ, лимитов на размещение отходов производства и потребления;</a:t>
            </a:r>
          </a:p>
          <a:p>
            <a:pPr marL="274320" indent="-274320" fontAlgn="auto">
              <a:spcAft>
                <a:spcPts val="0"/>
              </a:spcAft>
              <a:buClr>
                <a:schemeClr val="accent3"/>
              </a:buClr>
              <a:buFont typeface="Wingdings 2"/>
              <a:buChar char=""/>
              <a:defRPr/>
            </a:pPr>
            <a:r>
              <a:rPr lang="ru-RU" dirty="0" smtClean="0"/>
              <a:t>отсутствия задолженности по плате за негативное воздействие на окружающую среду;</a:t>
            </a:r>
          </a:p>
          <a:p>
            <a:pPr marL="274320" indent="-274320" fontAlgn="auto">
              <a:spcAft>
                <a:spcPts val="0"/>
              </a:spcAft>
              <a:buClr>
                <a:schemeClr val="accent3"/>
              </a:buClr>
              <a:buFont typeface="Wingdings 2"/>
              <a:buChar char=""/>
              <a:defRPr/>
            </a:pPr>
            <a:r>
              <a:rPr lang="ru-RU" dirty="0" smtClean="0"/>
              <a:t>своевременного представления отчетности о выполнении программы производственного экологического контроля, уведомлений об авариях, повлекших за собой негативное воздействие на окружающую среду;</a:t>
            </a:r>
          </a:p>
          <a:p>
            <a:pPr marL="274320" indent="-274320" fontAlgn="auto">
              <a:spcAft>
                <a:spcPts val="0"/>
              </a:spcAft>
              <a:buClr>
                <a:schemeClr val="accent3"/>
              </a:buClr>
              <a:buFont typeface="Wingdings 2"/>
              <a:buChar char=""/>
              <a:defRPr/>
            </a:pPr>
            <a:r>
              <a:rPr lang="ru-RU" dirty="0" smtClean="0"/>
              <a:t>выполнения программы повышения экологической эффективности в установленные сроки (при ее наличии).</a:t>
            </a:r>
          </a:p>
          <a:p>
            <a:pPr marL="274320" indent="-274320" fontAlgn="auto">
              <a:spcAft>
                <a:spcPts val="0"/>
              </a:spcAft>
              <a:buClr>
                <a:schemeClr val="accent3"/>
              </a:buClr>
              <a:buFont typeface="Wingdings 2"/>
              <a:buChar char=""/>
              <a:defRPr/>
            </a:pP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81000"/>
            <a:ext cx="8229600" cy="671513"/>
          </a:xfrm>
        </p:spPr>
        <p:txBody>
          <a:bodyPr>
            <a:normAutofit fontScale="90000"/>
          </a:bodyPr>
          <a:lstStyle/>
          <a:p>
            <a:pPr fontAlgn="auto">
              <a:spcAft>
                <a:spcPts val="0"/>
              </a:spcAft>
              <a:defRPr/>
            </a:pPr>
            <a:endParaRPr lang="ru-RU"/>
          </a:p>
        </p:txBody>
      </p:sp>
      <p:sp>
        <p:nvSpPr>
          <p:cNvPr id="3" name="Объект 2"/>
          <p:cNvSpPr>
            <a:spLocks noGrp="1"/>
          </p:cNvSpPr>
          <p:nvPr>
            <p:ph idx="1"/>
          </p:nvPr>
        </p:nvSpPr>
        <p:spPr>
          <a:xfrm>
            <a:off x="468313" y="1412875"/>
            <a:ext cx="8229600" cy="4114800"/>
          </a:xfrm>
        </p:spPr>
        <p:txBody>
          <a:bodyPr>
            <a:normAutofit fontScale="92500" lnSpcReduction="10000"/>
          </a:bodyPr>
          <a:lstStyle/>
          <a:p>
            <a:pPr marL="274320" indent="-274320" algn="just" fontAlgn="auto">
              <a:spcAft>
                <a:spcPts val="0"/>
              </a:spcAft>
              <a:buClr>
                <a:schemeClr val="accent3"/>
              </a:buClr>
              <a:buFont typeface="Wingdings 2"/>
              <a:buChar char=""/>
              <a:defRPr/>
            </a:pPr>
            <a:r>
              <a:rPr lang="ru-RU" sz="2400" dirty="0">
                <a:latin typeface="Times New Roman" pitchFamily="18" charset="0"/>
                <a:cs typeface="Times New Roman" pitchFamily="18" charset="0"/>
              </a:rPr>
              <a:t>Административный регламент Федеральной службы по надзору в сфере природопользования по предоставлению государственной услуги по выдаче разрешений на выбросы вредных (загрязняющих) веществ в атмосферный воздух (за исключением радиоактивных веществ), </a:t>
            </a:r>
            <a:r>
              <a:rPr lang="ru-RU" sz="2400" dirty="0" smtClean="0">
                <a:latin typeface="Times New Roman" pitchFamily="18" charset="0"/>
                <a:cs typeface="Times New Roman" pitchFamily="18" charset="0"/>
              </a:rPr>
              <a:t>утвержденный </a:t>
            </a:r>
            <a:r>
              <a:rPr lang="ru-RU" sz="2400" dirty="0">
                <a:latin typeface="Times New Roman" pitchFamily="18" charset="0"/>
                <a:cs typeface="Times New Roman" pitchFamily="18" charset="0"/>
              </a:rPr>
              <a:t>Приказом Минприроды РФ от 25.07.2011 № 650</a:t>
            </a:r>
          </a:p>
          <a:p>
            <a:pPr marL="274320" indent="-274320" algn="just" fontAlgn="auto">
              <a:spcAft>
                <a:spcPts val="0"/>
              </a:spcAft>
              <a:buClr>
                <a:schemeClr val="accent3"/>
              </a:buClr>
              <a:buFont typeface="Wingdings 2"/>
              <a:buChar char=""/>
              <a:defRPr/>
            </a:pPr>
            <a:r>
              <a:rPr lang="ru-RU" sz="2400" dirty="0">
                <a:latin typeface="Times New Roman" pitchFamily="18" charset="0"/>
                <a:cs typeface="Times New Roman" pitchFamily="18" charset="0"/>
              </a:rPr>
              <a:t>Административный регламент Федеральной службы по надзору в сфере природопользования по предоставлению государственной услуги по установлению предельно допустимых выбросов и временно согласованных </a:t>
            </a:r>
            <a:r>
              <a:rPr lang="ru-RU" sz="2400" dirty="0" smtClean="0">
                <a:latin typeface="Times New Roman" pitchFamily="18" charset="0"/>
                <a:cs typeface="Times New Roman" pitchFamily="18" charset="0"/>
              </a:rPr>
              <a:t>выбросов, утвержденный </a:t>
            </a:r>
            <a:r>
              <a:rPr lang="ru-RU" sz="2400" dirty="0">
                <a:latin typeface="Times New Roman" pitchFamily="18" charset="0"/>
                <a:cs typeface="Times New Roman" pitchFamily="18" charset="0"/>
              </a:rPr>
              <a:t>Приказом Минприроды РФ</a:t>
            </a:r>
            <a:r>
              <a:rPr lang="ru-RU" sz="2400" dirty="0" smtClean="0">
                <a:latin typeface="Times New Roman" pitchFamily="18" charset="0"/>
                <a:cs typeface="Times New Roman" pitchFamily="18" charset="0"/>
              </a:rPr>
              <a:t> от </a:t>
            </a:r>
            <a:r>
              <a:rPr lang="ru-RU" sz="2400" dirty="0">
                <a:latin typeface="Times New Roman" pitchFamily="18" charset="0"/>
                <a:cs typeface="Times New Roman" pitchFamily="18" charset="0"/>
              </a:rPr>
              <a:t>29 сентября 2015 г. N 414</a:t>
            </a:r>
          </a:p>
          <a:p>
            <a:pPr marL="274320" indent="-274320" fontAlgn="auto">
              <a:spcAft>
                <a:spcPts val="0"/>
              </a:spcAft>
              <a:buClr>
                <a:schemeClr val="accent3"/>
              </a:buClr>
              <a:buFont typeface="Wingdings 2"/>
              <a:buChar char=""/>
              <a:defRPr/>
            </a:pP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a:r>
              <a:rPr lang="ru-RU" altLang="ru-RU" sz="3200" smtClean="0">
                <a:latin typeface="Times New Roman" panose="02020603050405020304" pitchFamily="18" charset="0"/>
                <a:cs typeface="Times New Roman" panose="02020603050405020304" pitchFamily="18" charset="0"/>
              </a:rPr>
              <a:t>Федеральн</a:t>
            </a:r>
            <a:r>
              <a:rPr lang="ru-RU" altLang="ru-RU" sz="3200" smtClean="0">
                <a:latin typeface="Times New Roman" panose="02020603050405020304" pitchFamily="18" charset="0"/>
              </a:rPr>
              <a:t>ый</a:t>
            </a:r>
            <a:r>
              <a:rPr lang="ru-RU" altLang="ru-RU" sz="3200" smtClean="0">
                <a:latin typeface="Times New Roman" panose="02020603050405020304" pitchFamily="18" charset="0"/>
                <a:cs typeface="Times New Roman" panose="02020603050405020304" pitchFamily="18" charset="0"/>
              </a:rPr>
              <a:t> закон</a:t>
            </a:r>
            <a:r>
              <a:rPr lang="ru-RU" altLang="ru-RU" sz="3200" smtClean="0">
                <a:latin typeface="Times New Roman" panose="02020603050405020304" pitchFamily="18" charset="0"/>
              </a:rPr>
              <a:t> </a:t>
            </a:r>
            <a:r>
              <a:rPr lang="ru-RU" altLang="ru-RU" sz="3200" smtClean="0">
                <a:latin typeface="Times New Roman" panose="02020603050405020304" pitchFamily="18" charset="0"/>
                <a:cs typeface="Times New Roman" panose="02020603050405020304" pitchFamily="18" charset="0"/>
              </a:rPr>
              <a:t>96-ФЗ  «Об охране атмосферного воздуха»</a:t>
            </a:r>
            <a:r>
              <a:rPr lang="ru-RU" altLang="ru-RU" sz="3200" smtClean="0">
                <a:latin typeface="Times New Roman" panose="02020603050405020304" pitchFamily="18" charset="0"/>
              </a:rPr>
              <a:t> </a:t>
            </a:r>
            <a:r>
              <a:rPr lang="ru-RU" altLang="ru-RU" sz="3200" smtClean="0">
                <a:latin typeface="Times New Roman" panose="02020603050405020304" pitchFamily="18" charset="0"/>
                <a:cs typeface="Times New Roman" panose="02020603050405020304" pitchFamily="18" charset="0"/>
              </a:rPr>
              <a:t>от 04.05.1999</a:t>
            </a:r>
            <a:r>
              <a:rPr lang="ru-RU" altLang="ru-RU" sz="3200" smtClean="0">
                <a:latin typeface="Times New Roman" panose="02020603050405020304" pitchFamily="18" charset="0"/>
              </a:rPr>
              <a:t> г.</a:t>
            </a:r>
          </a:p>
        </p:txBody>
      </p:sp>
      <p:sp>
        <p:nvSpPr>
          <p:cNvPr id="16387" name="Rectangle 3"/>
          <p:cNvSpPr>
            <a:spLocks noGrp="1" noChangeArrowheads="1"/>
          </p:cNvSpPr>
          <p:nvPr>
            <p:ph idx="1"/>
          </p:nvPr>
        </p:nvSpPr>
        <p:spPr/>
        <p:txBody>
          <a:bodyPr/>
          <a:lstStyle/>
          <a:p>
            <a:pPr algn="just">
              <a:lnSpc>
                <a:spcPct val="80000"/>
              </a:lnSpc>
            </a:pPr>
            <a:r>
              <a:rPr lang="ru-RU" altLang="ru-RU" sz="1800" smtClean="0">
                <a:latin typeface="Times New Roman" panose="02020603050405020304" pitchFamily="18" charset="0"/>
              </a:rPr>
              <a:t>Предельно допустимый выброс - норматив предельно допустимого выброса вредного (загрязняющего) вещества в атмосферный воздух, который устанавливается для стационарного источника загрязнения атмосферного воздуха с учетом технических нормативов выбросов и фонового загрязнения атмосферного воздуха при условии непревышения данным источником гигиенических и экологических нормативов качества атмосферного воздуха, предельно допустимых (критических) нагрузок на экологические системы, других экологических нормативов</a:t>
            </a:r>
          </a:p>
          <a:p>
            <a:pPr algn="just">
              <a:lnSpc>
                <a:spcPct val="80000"/>
              </a:lnSpc>
            </a:pPr>
            <a:r>
              <a:rPr lang="ru-RU" altLang="ru-RU" sz="1800" smtClean="0">
                <a:latin typeface="Times New Roman" panose="02020603050405020304" pitchFamily="18" charset="0"/>
              </a:rPr>
              <a:t>В целях государственного регулирования выбросов вредных (загрязняющих) веществ в атмосферный воздух устанавливаются нормативы таких выбросов предельно допустимые выбросы</a:t>
            </a:r>
          </a:p>
          <a:p>
            <a:pPr algn="just">
              <a:lnSpc>
                <a:spcPct val="80000"/>
              </a:lnSpc>
            </a:pPr>
            <a:r>
              <a:rPr lang="ru-RU" altLang="ru-RU" sz="1800" smtClean="0">
                <a:latin typeface="Times New Roman" panose="02020603050405020304" pitchFamily="18" charset="0"/>
              </a:rPr>
              <a:t>Предельно допустимые выбросы устанавливаются территориальными органами федерального органа исполнительной власти в области охраны окружающей среды для конкретного стационарного источника выбросов вредных (загрязняющих) веществ в атмосферный воздух и их совокупности (организации в целом).</a:t>
            </a:r>
          </a:p>
          <a:p>
            <a:pPr algn="just">
              <a:lnSpc>
                <a:spcPct val="80000"/>
              </a:lnSpc>
            </a:pPr>
            <a:endParaRPr lang="ru-RU" altLang="ru-RU" sz="18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Grp="1" noChangeArrowheads="1"/>
          </p:cNvSpPr>
          <p:nvPr>
            <p:ph idx="1"/>
          </p:nvPr>
        </p:nvSpPr>
        <p:spPr>
          <a:xfrm>
            <a:off x="457200" y="1341438"/>
            <a:ext cx="8229600" cy="4754562"/>
          </a:xfrm>
        </p:spPr>
        <p:txBody>
          <a:bodyPr>
            <a:normAutofit lnSpcReduction="10000"/>
          </a:bodyPr>
          <a:lstStyle/>
          <a:p>
            <a:pPr marL="274320" indent="-274320" fontAlgn="auto">
              <a:spcAft>
                <a:spcPts val="0"/>
              </a:spcAft>
              <a:buClr>
                <a:schemeClr val="accent3"/>
              </a:buClr>
              <a:buFont typeface="Wingdings 2"/>
              <a:buChar char=""/>
              <a:defRPr/>
            </a:pPr>
            <a:r>
              <a:rPr lang="ru-RU" sz="1800" dirty="0" smtClean="0"/>
              <a:t>При невозможности соблюдения нормативов допустимых выбросов, нормативов допустимых сбросов, технологических нормативов действующим стационарным источником и (или) совокупностью стационарных источников, расположенных на объекте, оказывающем негативное воздействие на окружающую среду, устанавливаются временно разрешенные выбросы, временно разрешенные сбросы.</a:t>
            </a:r>
          </a:p>
          <a:p>
            <a:pPr marL="274320" indent="-274320" fontAlgn="auto">
              <a:spcAft>
                <a:spcPts val="0"/>
              </a:spcAft>
              <a:buClr>
                <a:schemeClr val="accent3"/>
              </a:buClr>
              <a:buFont typeface="Wingdings 2"/>
              <a:buChar char=""/>
              <a:defRPr/>
            </a:pPr>
            <a:r>
              <a:rPr lang="ru-RU" sz="1800" dirty="0" smtClean="0"/>
              <a:t>2. Установление временно разрешенных выбросов, временно разрешенных сбросов допускается только при наличии плана мероприятий по охране окружающей среды или программы повышения экологической эффективности, разрабатываемых в соответствии со статьей 67.1 настоящего Федерального закона.</a:t>
            </a:r>
          </a:p>
          <a:p>
            <a:pPr marL="274320" indent="-274320" fontAlgn="auto">
              <a:spcAft>
                <a:spcPts val="0"/>
              </a:spcAft>
              <a:buClr>
                <a:schemeClr val="accent3"/>
              </a:buClr>
              <a:buFont typeface="Wingdings 2"/>
              <a:buChar char=""/>
              <a:defRPr/>
            </a:pPr>
            <a:r>
              <a:rPr lang="ru-RU" sz="1800" dirty="0" smtClean="0"/>
              <a:t>3. Временно разрешенные выбросы, временно разрешенные сбросы устанавливаются на период выполнения плана мероприятий по охране окружающей среды или реализации программы повышения экологической эффективности в соответствии с графиком достижения установленных нормативов допустимых выбросов, нормативов допустимых сбросов, технологических нормативов.</a:t>
            </a:r>
          </a:p>
          <a:p>
            <a:pPr marL="274320" indent="-274320" fontAlgn="auto">
              <a:lnSpc>
                <a:spcPct val="80000"/>
              </a:lnSpc>
              <a:spcAft>
                <a:spcPts val="0"/>
              </a:spcAft>
              <a:buClr>
                <a:schemeClr val="accent3"/>
              </a:buClr>
              <a:buFont typeface="Wingdings 2"/>
              <a:buChar char=""/>
              <a:defRPr/>
            </a:pPr>
            <a:endParaRPr lang="ru-RU" sz="1800" dirty="0">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Прямоугольник 1"/>
          <p:cNvSpPr>
            <a:spLocks noChangeArrowheads="1"/>
          </p:cNvSpPr>
          <p:nvPr/>
        </p:nvSpPr>
        <p:spPr bwMode="auto">
          <a:xfrm>
            <a:off x="755650" y="836613"/>
            <a:ext cx="7777163" cy="535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ru-RU" altLang="ru-RU"/>
              <a:t>4. Временно разрешенные выбросы, временно разрешенные сбросы устанавливаются на основе фактических показателей объема или массы выбросов загрязняющих веществ, сбросов загрязняющих веществ. В период осуществления мероприятий по снижению выбросов загрязняющих веществ, сбросов загрязняющих веществ временно разрешенные выбросы, временно разрешенные сбросы устанавливаются в соответствии с планируемыми показателями уменьшения объема или массы выбросов загрязняющих веществ, сбросов загрязняющих веществ, предусмотренными планом мероприятий по охране окружающей среды или программой повышения экологической эффективности.</a:t>
            </a:r>
          </a:p>
          <a:p>
            <a:r>
              <a:rPr lang="ru-RU" altLang="ru-RU"/>
              <a:t>5. При установлении временно разрешенных выбросов, временно разрешенных сбросов на период осуществления мероприятий по выводу объектов, оказывающих негативное воздействие на окружающую среду, из эксплуатации включение мероприятий по достижению нормативов допустимых выбросов, нормативов допустимых сбросов в планы мероприятий по охране окружающей среды и разработка программ повышения экологической эффективности не требуются.</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4"/>
          <p:cNvSpPr>
            <a:spLocks noChangeArrowheads="1"/>
          </p:cNvSpPr>
          <p:nvPr/>
        </p:nvSpPr>
        <p:spPr bwMode="auto">
          <a:xfrm>
            <a:off x="1116013" y="2781300"/>
            <a:ext cx="2665412" cy="1512888"/>
          </a:xfrm>
          <a:prstGeom prst="ellipse">
            <a:avLst/>
          </a:prstGeom>
          <a:solidFill>
            <a:srgbClr val="666699"/>
          </a:solidFill>
          <a:ln w="9525">
            <a:solidFill>
              <a:schemeClr val="tx1"/>
            </a:solidFill>
            <a:round/>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a:t>Установление </a:t>
            </a:r>
          </a:p>
          <a:p>
            <a:pPr algn="ctr" eaLnBrk="1" hangingPunct="1"/>
            <a:r>
              <a:rPr lang="ru-RU" altLang="ru-RU"/>
              <a:t>нормативов ПДВ</a:t>
            </a:r>
          </a:p>
        </p:txBody>
      </p:sp>
      <p:sp>
        <p:nvSpPr>
          <p:cNvPr id="19459" name="Rectangle 7"/>
          <p:cNvSpPr>
            <a:spLocks noChangeArrowheads="1"/>
          </p:cNvSpPr>
          <p:nvPr/>
        </p:nvSpPr>
        <p:spPr bwMode="auto">
          <a:xfrm>
            <a:off x="2627313" y="404813"/>
            <a:ext cx="3600450" cy="15113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a:t>Нормирование выбросов ЗВ </a:t>
            </a:r>
          </a:p>
          <a:p>
            <a:pPr algn="ctr" eaLnBrk="1" hangingPunct="1"/>
            <a:r>
              <a:rPr lang="ru-RU" altLang="ru-RU"/>
              <a:t>в атмосферный воздух</a:t>
            </a:r>
          </a:p>
        </p:txBody>
      </p:sp>
      <p:sp>
        <p:nvSpPr>
          <p:cNvPr id="9220" name="Oval 9"/>
          <p:cNvSpPr>
            <a:spLocks noChangeArrowheads="1"/>
          </p:cNvSpPr>
          <p:nvPr/>
        </p:nvSpPr>
        <p:spPr bwMode="auto">
          <a:xfrm>
            <a:off x="5148263" y="2781300"/>
            <a:ext cx="2665412" cy="1512888"/>
          </a:xfrm>
          <a:prstGeom prst="ellipse">
            <a:avLst/>
          </a:prstGeom>
          <a:solidFill>
            <a:srgbClr val="666699"/>
          </a:solidFill>
          <a:ln w="9525">
            <a:solidFill>
              <a:schemeClr val="tx1"/>
            </a:solidFill>
            <a:round/>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a:t>Установление </a:t>
            </a:r>
          </a:p>
          <a:p>
            <a:pPr algn="ctr" eaLnBrk="1" hangingPunct="1"/>
            <a:r>
              <a:rPr lang="ru-RU" altLang="ru-RU"/>
              <a:t>нормативов ВСВ</a:t>
            </a:r>
          </a:p>
        </p:txBody>
      </p:sp>
      <p:sp>
        <p:nvSpPr>
          <p:cNvPr id="9221" name="Line 14"/>
          <p:cNvSpPr>
            <a:spLocks noChangeShapeType="1"/>
          </p:cNvSpPr>
          <p:nvPr/>
        </p:nvSpPr>
        <p:spPr bwMode="auto">
          <a:xfrm flipH="1">
            <a:off x="2484438" y="1916113"/>
            <a:ext cx="1943100"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9222" name="Line 16"/>
          <p:cNvSpPr>
            <a:spLocks noChangeShapeType="1"/>
          </p:cNvSpPr>
          <p:nvPr/>
        </p:nvSpPr>
        <p:spPr bwMode="auto">
          <a:xfrm>
            <a:off x="4427538" y="1916113"/>
            <a:ext cx="2016125" cy="8651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fade">
                                      <p:cBhvr>
                                        <p:cTn id="7" dur="800" decel="100000"/>
                                        <p:tgtEl>
                                          <p:spTgt spid="9221"/>
                                        </p:tgtEl>
                                      </p:cBhvr>
                                    </p:animEffect>
                                    <p:anim calcmode="lin" valueType="num">
                                      <p:cBhvr>
                                        <p:cTn id="8" dur="800" decel="100000" fill="hold"/>
                                        <p:tgtEl>
                                          <p:spTgt spid="9221"/>
                                        </p:tgtEl>
                                        <p:attrNameLst>
                                          <p:attrName>style.rotation</p:attrName>
                                        </p:attrNameLst>
                                      </p:cBhvr>
                                      <p:tavLst>
                                        <p:tav tm="0">
                                          <p:val>
                                            <p:fltVal val="-90"/>
                                          </p:val>
                                        </p:tav>
                                        <p:tav tm="100000">
                                          <p:val>
                                            <p:fltVal val="0"/>
                                          </p:val>
                                        </p:tav>
                                      </p:tavLst>
                                    </p:anim>
                                    <p:anim calcmode="lin" valueType="num">
                                      <p:cBhvr>
                                        <p:cTn id="9" dur="800" decel="100000" fill="hold"/>
                                        <p:tgtEl>
                                          <p:spTgt spid="9221"/>
                                        </p:tgtEl>
                                        <p:attrNameLst>
                                          <p:attrName>ppt_x</p:attrName>
                                        </p:attrNameLst>
                                      </p:cBhvr>
                                      <p:tavLst>
                                        <p:tav tm="0">
                                          <p:val>
                                            <p:strVal val="#ppt_x+0.4"/>
                                          </p:val>
                                        </p:tav>
                                        <p:tav tm="100000">
                                          <p:val>
                                            <p:strVal val="#ppt_x-0.05"/>
                                          </p:val>
                                        </p:tav>
                                      </p:tavLst>
                                    </p:anim>
                                    <p:anim calcmode="lin" valueType="num">
                                      <p:cBhvr>
                                        <p:cTn id="10" dur="800" decel="100000" fill="hold"/>
                                        <p:tgtEl>
                                          <p:spTgt spid="9221"/>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221"/>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221"/>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9222"/>
                                        </p:tgtEl>
                                        <p:attrNameLst>
                                          <p:attrName>style.visibility</p:attrName>
                                        </p:attrNameLst>
                                      </p:cBhvr>
                                      <p:to>
                                        <p:strVal val="visible"/>
                                      </p:to>
                                    </p:set>
                                    <p:animEffect transition="in" filter="fade">
                                      <p:cBhvr>
                                        <p:cTn id="15" dur="800" decel="100000"/>
                                        <p:tgtEl>
                                          <p:spTgt spid="9222"/>
                                        </p:tgtEl>
                                      </p:cBhvr>
                                    </p:animEffect>
                                    <p:anim calcmode="lin" valueType="num">
                                      <p:cBhvr>
                                        <p:cTn id="16" dur="800" decel="100000" fill="hold"/>
                                        <p:tgtEl>
                                          <p:spTgt spid="9222"/>
                                        </p:tgtEl>
                                        <p:attrNameLst>
                                          <p:attrName>style.rotation</p:attrName>
                                        </p:attrNameLst>
                                      </p:cBhvr>
                                      <p:tavLst>
                                        <p:tav tm="0">
                                          <p:val>
                                            <p:fltVal val="-90"/>
                                          </p:val>
                                        </p:tav>
                                        <p:tav tm="100000">
                                          <p:val>
                                            <p:fltVal val="0"/>
                                          </p:val>
                                        </p:tav>
                                      </p:tavLst>
                                    </p:anim>
                                    <p:anim calcmode="lin" valueType="num">
                                      <p:cBhvr>
                                        <p:cTn id="17" dur="800" decel="100000" fill="hold"/>
                                        <p:tgtEl>
                                          <p:spTgt spid="9222"/>
                                        </p:tgtEl>
                                        <p:attrNameLst>
                                          <p:attrName>ppt_x</p:attrName>
                                        </p:attrNameLst>
                                      </p:cBhvr>
                                      <p:tavLst>
                                        <p:tav tm="0">
                                          <p:val>
                                            <p:strVal val="#ppt_x+0.4"/>
                                          </p:val>
                                        </p:tav>
                                        <p:tav tm="100000">
                                          <p:val>
                                            <p:strVal val="#ppt_x-0.05"/>
                                          </p:val>
                                        </p:tav>
                                      </p:tavLst>
                                    </p:anim>
                                    <p:anim calcmode="lin" valueType="num">
                                      <p:cBhvr>
                                        <p:cTn id="18" dur="800" decel="100000" fill="hold"/>
                                        <p:tgtEl>
                                          <p:spTgt spid="9222"/>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9222"/>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9222"/>
                                        </p:tgtEl>
                                        <p:attrNameLst>
                                          <p:attrName>ppt_y</p:attrName>
                                        </p:attrNameLst>
                                      </p:cBhvr>
                                      <p:tavLst>
                                        <p:tav tm="0">
                                          <p:val>
                                            <p:strVal val="#ppt_y+0.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5" presetClass="entr" presetSubtype="0" fill="hold" grpId="0" nodeType="clickEffect">
                                  <p:stCondLst>
                                    <p:cond delay="0"/>
                                  </p:stCondLst>
                                  <p:childTnLst>
                                    <p:set>
                                      <p:cBhvr>
                                        <p:cTn id="24" dur="1" fill="hold">
                                          <p:stCondLst>
                                            <p:cond delay="0"/>
                                          </p:stCondLst>
                                        </p:cTn>
                                        <p:tgtEl>
                                          <p:spTgt spid="9218"/>
                                        </p:tgtEl>
                                        <p:attrNameLst>
                                          <p:attrName>style.visibility</p:attrName>
                                        </p:attrNameLst>
                                      </p:cBhvr>
                                      <p:to>
                                        <p:strVal val="visible"/>
                                      </p:to>
                                    </p:set>
                                    <p:anim calcmode="lin" valueType="num">
                                      <p:cBhvr>
                                        <p:cTn id="25" dur="1000" fill="hold"/>
                                        <p:tgtEl>
                                          <p:spTgt spid="9218"/>
                                        </p:tgtEl>
                                        <p:attrNameLst>
                                          <p:attrName>ppt_w</p:attrName>
                                        </p:attrNameLst>
                                      </p:cBhvr>
                                      <p:tavLst>
                                        <p:tav tm="0">
                                          <p:val>
                                            <p:fltVal val="0"/>
                                          </p:val>
                                        </p:tav>
                                        <p:tav tm="100000">
                                          <p:val>
                                            <p:strVal val="#ppt_w"/>
                                          </p:val>
                                        </p:tav>
                                      </p:tavLst>
                                    </p:anim>
                                    <p:anim calcmode="lin" valueType="num">
                                      <p:cBhvr>
                                        <p:cTn id="26" dur="1000" fill="hold"/>
                                        <p:tgtEl>
                                          <p:spTgt spid="9218"/>
                                        </p:tgtEl>
                                        <p:attrNameLst>
                                          <p:attrName>ppt_h</p:attrName>
                                        </p:attrNameLst>
                                      </p:cBhvr>
                                      <p:tavLst>
                                        <p:tav tm="0">
                                          <p:val>
                                            <p:fltVal val="0"/>
                                          </p:val>
                                        </p:tav>
                                        <p:tav tm="100000">
                                          <p:val>
                                            <p:strVal val="#ppt_h"/>
                                          </p:val>
                                        </p:tav>
                                      </p:tavLst>
                                    </p:anim>
                                    <p:anim calcmode="lin" valueType="num">
                                      <p:cBhvr>
                                        <p:cTn id="27" dur="1000" fill="hold"/>
                                        <p:tgtEl>
                                          <p:spTgt spid="9218"/>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921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5" presetClass="entr" presetSubtype="0" fill="hold" grpId="0" nodeType="clickEffect">
                                  <p:stCondLst>
                                    <p:cond delay="0"/>
                                  </p:stCondLst>
                                  <p:childTnLst>
                                    <p:set>
                                      <p:cBhvr>
                                        <p:cTn id="32" dur="1" fill="hold">
                                          <p:stCondLst>
                                            <p:cond delay="0"/>
                                          </p:stCondLst>
                                        </p:cTn>
                                        <p:tgtEl>
                                          <p:spTgt spid="9220"/>
                                        </p:tgtEl>
                                        <p:attrNameLst>
                                          <p:attrName>style.visibility</p:attrName>
                                        </p:attrNameLst>
                                      </p:cBhvr>
                                      <p:to>
                                        <p:strVal val="visible"/>
                                      </p:to>
                                    </p:set>
                                    <p:anim calcmode="lin" valueType="num">
                                      <p:cBhvr>
                                        <p:cTn id="33" dur="1000" fill="hold"/>
                                        <p:tgtEl>
                                          <p:spTgt spid="9220"/>
                                        </p:tgtEl>
                                        <p:attrNameLst>
                                          <p:attrName>ppt_w</p:attrName>
                                        </p:attrNameLst>
                                      </p:cBhvr>
                                      <p:tavLst>
                                        <p:tav tm="0">
                                          <p:val>
                                            <p:fltVal val="0"/>
                                          </p:val>
                                        </p:tav>
                                        <p:tav tm="100000">
                                          <p:val>
                                            <p:strVal val="#ppt_w"/>
                                          </p:val>
                                        </p:tav>
                                      </p:tavLst>
                                    </p:anim>
                                    <p:anim calcmode="lin" valueType="num">
                                      <p:cBhvr>
                                        <p:cTn id="34" dur="1000" fill="hold"/>
                                        <p:tgtEl>
                                          <p:spTgt spid="9220"/>
                                        </p:tgtEl>
                                        <p:attrNameLst>
                                          <p:attrName>ppt_h</p:attrName>
                                        </p:attrNameLst>
                                      </p:cBhvr>
                                      <p:tavLst>
                                        <p:tav tm="0">
                                          <p:val>
                                            <p:fltVal val="0"/>
                                          </p:val>
                                        </p:tav>
                                        <p:tav tm="100000">
                                          <p:val>
                                            <p:strVal val="#ppt_h"/>
                                          </p:val>
                                        </p:tav>
                                      </p:tavLst>
                                    </p:anim>
                                    <p:anim calcmode="lin" valueType="num">
                                      <p:cBhvr>
                                        <p:cTn id="35" dur="1000" fill="hold"/>
                                        <p:tgtEl>
                                          <p:spTgt spid="9220"/>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922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nimBg="1"/>
      <p:bldP spid="92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idx="1"/>
          </p:nvPr>
        </p:nvSpPr>
        <p:spPr>
          <a:xfrm>
            <a:off x="457200" y="620713"/>
            <a:ext cx="8229600" cy="5475287"/>
          </a:xfrm>
        </p:spPr>
        <p:txBody>
          <a:bodyPr/>
          <a:lstStyle/>
          <a:p>
            <a:pPr algn="just"/>
            <a:r>
              <a:rPr lang="ru-RU" altLang="ru-RU" sz="2400" smtClean="0">
                <a:latin typeface="Times New Roman" panose="02020603050405020304" pitchFamily="18" charset="0"/>
              </a:rPr>
              <a:t>Нормативы выбросов вредных (загрязняющих) веществ в атмосферный воздух, временно согласованные выбросы, методы их определения и виды источников, для которых они устанавливаются, разрабатываются и утверждаются в порядке, определенном Правительством Российской Федерации (Постановление Правительства РФ № 183 от 02.03.2000 г.  «О нормативах выбросов вредных (загрязняющих) веществ в атмосферный воздух и вредных физических воздействий на него») .</a:t>
            </a:r>
          </a:p>
          <a:p>
            <a:endParaRPr lang="ru-RU" altLang="ru-RU" sz="2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fontAlgn="auto">
              <a:spcAft>
                <a:spcPts val="0"/>
              </a:spcAft>
              <a:defRPr/>
            </a:pPr>
            <a:r>
              <a:rPr lang="ru-RU" sz="2800">
                <a:latin typeface="Times New Roman" pitchFamily="18" charset="0"/>
              </a:rPr>
              <a:t>Постановление Правительства РФ № 183 от 02.03.2000 г.  «О нормативах выбросов вредных (загрязняющих) веществ в атмосферный воздух и вредных физических воздействий на него»</a:t>
            </a:r>
          </a:p>
        </p:txBody>
      </p:sp>
      <p:sp>
        <p:nvSpPr>
          <p:cNvPr id="21507" name="Rectangle 3"/>
          <p:cNvSpPr>
            <a:spLocks noGrp="1" noChangeArrowheads="1"/>
          </p:cNvSpPr>
          <p:nvPr>
            <p:ph idx="1"/>
          </p:nvPr>
        </p:nvSpPr>
        <p:spPr>
          <a:xfrm>
            <a:off x="468313" y="2420938"/>
            <a:ext cx="8229600" cy="4114800"/>
          </a:xfrm>
        </p:spPr>
        <p:txBody>
          <a:bodyPr/>
          <a:lstStyle/>
          <a:p>
            <a:pPr algn="just">
              <a:lnSpc>
                <a:spcPct val="90000"/>
              </a:lnSpc>
            </a:pPr>
            <a:r>
              <a:rPr lang="ru-RU" altLang="ru-RU" sz="2400" smtClean="0"/>
              <a:t>Разработка предельно допустимых и временно согласованных выбросов вредных (загрязняющих) веществ обеспечивается юридическим лицом, имеющим стационарные источники выбросов вредных (загрязняющих) веществ в атмосферный воздух, на основе проектной документации (в отношении вводимых в эксплуатацию новых и (или) реконструированных объектов хозяйственной и иной деятельности) и данных инвентаризации выбросов вредных (загрязняющих) веществ в атмосферный воздух (в отношении действующих объектов хозяйственной и иной деятельности).</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2"/>
          <p:cNvSpPr>
            <a:spLocks noChangeArrowheads="1"/>
          </p:cNvSpPr>
          <p:nvPr/>
        </p:nvSpPr>
        <p:spPr bwMode="auto">
          <a:xfrm>
            <a:off x="1979613" y="1844675"/>
            <a:ext cx="2305050" cy="1008063"/>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a:t>Установление </a:t>
            </a:r>
          </a:p>
          <a:p>
            <a:pPr algn="ctr" eaLnBrk="1" hangingPunct="1"/>
            <a:r>
              <a:rPr lang="ru-RU" altLang="ru-RU"/>
              <a:t>нормативов ПДВ</a:t>
            </a:r>
          </a:p>
        </p:txBody>
      </p:sp>
      <p:sp>
        <p:nvSpPr>
          <p:cNvPr id="22531" name="Rectangle 3"/>
          <p:cNvSpPr>
            <a:spLocks noChangeArrowheads="1"/>
          </p:cNvSpPr>
          <p:nvPr/>
        </p:nvSpPr>
        <p:spPr bwMode="auto">
          <a:xfrm>
            <a:off x="2627313" y="404813"/>
            <a:ext cx="3600450" cy="8636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a:t>Нормирование выбросов ЗВ </a:t>
            </a:r>
          </a:p>
          <a:p>
            <a:pPr algn="ctr" eaLnBrk="1" hangingPunct="1"/>
            <a:r>
              <a:rPr lang="ru-RU" altLang="ru-RU"/>
              <a:t>в атмосферный воздух</a:t>
            </a:r>
          </a:p>
        </p:txBody>
      </p:sp>
      <p:sp>
        <p:nvSpPr>
          <p:cNvPr id="22532" name="Oval 4"/>
          <p:cNvSpPr>
            <a:spLocks noChangeArrowheads="1"/>
          </p:cNvSpPr>
          <p:nvPr/>
        </p:nvSpPr>
        <p:spPr bwMode="auto">
          <a:xfrm>
            <a:off x="4572000" y="1773238"/>
            <a:ext cx="2303463" cy="1009650"/>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a:t>Установление </a:t>
            </a:r>
          </a:p>
          <a:p>
            <a:pPr algn="ctr" eaLnBrk="1" hangingPunct="1"/>
            <a:r>
              <a:rPr lang="ru-RU" altLang="ru-RU"/>
              <a:t>нормативов ВСВ</a:t>
            </a:r>
          </a:p>
        </p:txBody>
      </p:sp>
      <p:sp>
        <p:nvSpPr>
          <p:cNvPr id="22533" name="Line 5"/>
          <p:cNvSpPr>
            <a:spLocks noChangeShapeType="1"/>
          </p:cNvSpPr>
          <p:nvPr/>
        </p:nvSpPr>
        <p:spPr bwMode="auto">
          <a:xfrm flipH="1">
            <a:off x="3563938" y="1268413"/>
            <a:ext cx="863600" cy="576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2534" name="Line 6"/>
          <p:cNvSpPr>
            <a:spLocks noChangeShapeType="1"/>
          </p:cNvSpPr>
          <p:nvPr/>
        </p:nvSpPr>
        <p:spPr bwMode="auto">
          <a:xfrm>
            <a:off x="4427538" y="1268413"/>
            <a:ext cx="792162"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2295" name="Line 8"/>
          <p:cNvSpPr>
            <a:spLocks noChangeShapeType="1"/>
          </p:cNvSpPr>
          <p:nvPr/>
        </p:nvSpPr>
        <p:spPr bwMode="auto">
          <a:xfrm flipH="1">
            <a:off x="1763713" y="2781300"/>
            <a:ext cx="863600" cy="576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2296" name="Line 9"/>
          <p:cNvSpPr>
            <a:spLocks noChangeShapeType="1"/>
          </p:cNvSpPr>
          <p:nvPr/>
        </p:nvSpPr>
        <p:spPr bwMode="auto">
          <a:xfrm>
            <a:off x="3492500" y="2852738"/>
            <a:ext cx="792163"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2297" name="Rectangle 10"/>
          <p:cNvSpPr>
            <a:spLocks noChangeArrowheads="1"/>
          </p:cNvSpPr>
          <p:nvPr/>
        </p:nvSpPr>
        <p:spPr bwMode="auto">
          <a:xfrm>
            <a:off x="323850" y="3357563"/>
            <a:ext cx="2735263" cy="1657350"/>
          </a:xfrm>
          <a:prstGeom prst="rect">
            <a:avLst/>
          </a:prstGeom>
          <a:solidFill>
            <a:srgbClr val="666699"/>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a:t>При строительстве: </a:t>
            </a:r>
          </a:p>
          <a:p>
            <a:pPr algn="ctr" eaLnBrk="1" hangingPunct="1"/>
            <a:r>
              <a:rPr lang="ru-RU" altLang="ru-RU"/>
              <a:t>на основе строительной </a:t>
            </a:r>
          </a:p>
          <a:p>
            <a:pPr algn="ctr" eaLnBrk="1" hangingPunct="1"/>
            <a:r>
              <a:rPr lang="ru-RU" altLang="ru-RU"/>
              <a:t>документации, </a:t>
            </a:r>
          </a:p>
          <a:p>
            <a:pPr algn="ctr" eaLnBrk="1" hangingPunct="1"/>
            <a:r>
              <a:rPr lang="ru-RU" altLang="ru-RU"/>
              <a:t>на период строительства </a:t>
            </a:r>
          </a:p>
        </p:txBody>
      </p:sp>
      <p:sp>
        <p:nvSpPr>
          <p:cNvPr id="12298" name="Rectangle 12"/>
          <p:cNvSpPr>
            <a:spLocks noChangeArrowheads="1"/>
          </p:cNvSpPr>
          <p:nvPr/>
        </p:nvSpPr>
        <p:spPr bwMode="auto">
          <a:xfrm>
            <a:off x="3203575" y="3357563"/>
            <a:ext cx="2881313" cy="1657350"/>
          </a:xfrm>
          <a:prstGeom prst="rect">
            <a:avLst/>
          </a:prstGeom>
          <a:solidFill>
            <a:srgbClr val="666699"/>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a:t>При эксплуатации: </a:t>
            </a:r>
          </a:p>
          <a:p>
            <a:pPr algn="ctr" eaLnBrk="1" hangingPunct="1"/>
            <a:r>
              <a:rPr lang="ru-RU" altLang="ru-RU"/>
              <a:t>на основе </a:t>
            </a:r>
          </a:p>
          <a:p>
            <a:pPr algn="ctr" eaLnBrk="1" hangingPunct="1"/>
            <a:r>
              <a:rPr lang="ru-RU" altLang="ru-RU"/>
              <a:t>инвентаризации </a:t>
            </a:r>
          </a:p>
          <a:p>
            <a:pPr algn="ctr" eaLnBrk="1" hangingPunct="1"/>
            <a:r>
              <a:rPr lang="ru-RU" altLang="ru-RU"/>
              <a:t>и проекта ПДВ,</a:t>
            </a:r>
          </a:p>
          <a:p>
            <a:pPr algn="ctr" eaLnBrk="1" hangingPunct="1"/>
            <a:r>
              <a:rPr lang="ru-RU" altLang="ru-RU"/>
              <a:t>на период </a:t>
            </a:r>
          </a:p>
          <a:p>
            <a:pPr algn="ctr" eaLnBrk="1" hangingPunct="1"/>
            <a:r>
              <a:rPr lang="ru-RU" altLang="ru-RU"/>
              <a:t>действия инвентаризации </a:t>
            </a:r>
          </a:p>
        </p:txBody>
      </p:sp>
      <p:pic>
        <p:nvPicPr>
          <p:cNvPr id="11" name="Рисунок 10" descr="59e5fde6fd4c82336c2df95236ae6d87_48873996_2678.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25" y="3429000"/>
            <a:ext cx="1935163" cy="187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wipe(down)">
                                      <p:cBhvr>
                                        <p:cTn id="7" dur="500"/>
                                        <p:tgtEl>
                                          <p:spTgt spid="12295"/>
                                        </p:tgtEl>
                                      </p:cBhvr>
                                    </p:animEffect>
                                  </p:childTnLst>
                                </p:cTn>
                              </p:par>
                              <p:par>
                                <p:cTn id="8" presetID="22" presetClass="entr" presetSubtype="4" fill="hold" nodeType="withEffect">
                                  <p:stCondLst>
                                    <p:cond delay="0"/>
                                  </p:stCondLst>
                                  <p:childTnLst>
                                    <p:set>
                                      <p:cBhvr>
                                        <p:cTn id="9" dur="1" fill="hold">
                                          <p:stCondLst>
                                            <p:cond delay="0"/>
                                          </p:stCondLst>
                                        </p:cTn>
                                        <p:tgtEl>
                                          <p:spTgt spid="12296"/>
                                        </p:tgtEl>
                                        <p:attrNameLst>
                                          <p:attrName>style.visibility</p:attrName>
                                        </p:attrNameLst>
                                      </p:cBhvr>
                                      <p:to>
                                        <p:strVal val="visible"/>
                                      </p:to>
                                    </p:set>
                                    <p:animEffect transition="in" filter="wipe(down)">
                                      <p:cBhvr>
                                        <p:cTn id="10" dur="500"/>
                                        <p:tgtEl>
                                          <p:spTgt spid="1229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2297"/>
                                        </p:tgtEl>
                                        <p:attrNameLst>
                                          <p:attrName>style.visibility</p:attrName>
                                        </p:attrNameLst>
                                      </p:cBhvr>
                                      <p:to>
                                        <p:strVal val="visible"/>
                                      </p:to>
                                    </p:set>
                                    <p:anim calcmode="lin" valueType="num">
                                      <p:cBhvr>
                                        <p:cTn id="15" dur="1000" fill="hold"/>
                                        <p:tgtEl>
                                          <p:spTgt spid="12297"/>
                                        </p:tgtEl>
                                        <p:attrNameLst>
                                          <p:attrName>ppt_w</p:attrName>
                                        </p:attrNameLst>
                                      </p:cBhvr>
                                      <p:tavLst>
                                        <p:tav tm="0">
                                          <p:val>
                                            <p:fltVal val="0"/>
                                          </p:val>
                                        </p:tav>
                                        <p:tav tm="100000">
                                          <p:val>
                                            <p:strVal val="#ppt_w"/>
                                          </p:val>
                                        </p:tav>
                                      </p:tavLst>
                                    </p:anim>
                                    <p:anim calcmode="lin" valueType="num">
                                      <p:cBhvr>
                                        <p:cTn id="16" dur="1000" fill="hold"/>
                                        <p:tgtEl>
                                          <p:spTgt spid="12297"/>
                                        </p:tgtEl>
                                        <p:attrNameLst>
                                          <p:attrName>ppt_h</p:attrName>
                                        </p:attrNameLst>
                                      </p:cBhvr>
                                      <p:tavLst>
                                        <p:tav tm="0">
                                          <p:val>
                                            <p:fltVal val="0"/>
                                          </p:val>
                                        </p:tav>
                                        <p:tav tm="100000">
                                          <p:val>
                                            <p:strVal val="#ppt_h"/>
                                          </p:val>
                                        </p:tav>
                                      </p:tavLst>
                                    </p:anim>
                                    <p:anim calcmode="lin" valueType="num">
                                      <p:cBhvr>
                                        <p:cTn id="17" dur="1000" fill="hold"/>
                                        <p:tgtEl>
                                          <p:spTgt spid="12297"/>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229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12298"/>
                                        </p:tgtEl>
                                        <p:attrNameLst>
                                          <p:attrName>style.visibility</p:attrName>
                                        </p:attrNameLst>
                                      </p:cBhvr>
                                      <p:to>
                                        <p:strVal val="visible"/>
                                      </p:to>
                                    </p:set>
                                    <p:anim calcmode="lin" valueType="num">
                                      <p:cBhvr>
                                        <p:cTn id="23" dur="1000" fill="hold"/>
                                        <p:tgtEl>
                                          <p:spTgt spid="12298"/>
                                        </p:tgtEl>
                                        <p:attrNameLst>
                                          <p:attrName>ppt_w</p:attrName>
                                        </p:attrNameLst>
                                      </p:cBhvr>
                                      <p:tavLst>
                                        <p:tav tm="0">
                                          <p:val>
                                            <p:fltVal val="0"/>
                                          </p:val>
                                        </p:tav>
                                        <p:tav tm="100000">
                                          <p:val>
                                            <p:strVal val="#ppt_w"/>
                                          </p:val>
                                        </p:tav>
                                      </p:tavLst>
                                    </p:anim>
                                    <p:anim calcmode="lin" valueType="num">
                                      <p:cBhvr>
                                        <p:cTn id="24" dur="1000" fill="hold"/>
                                        <p:tgtEl>
                                          <p:spTgt spid="12298"/>
                                        </p:tgtEl>
                                        <p:attrNameLst>
                                          <p:attrName>ppt_h</p:attrName>
                                        </p:attrNameLst>
                                      </p:cBhvr>
                                      <p:tavLst>
                                        <p:tav tm="0">
                                          <p:val>
                                            <p:fltVal val="0"/>
                                          </p:val>
                                        </p:tav>
                                        <p:tav tm="100000">
                                          <p:val>
                                            <p:strVal val="#ppt_h"/>
                                          </p:val>
                                        </p:tav>
                                      </p:tavLst>
                                    </p:anim>
                                    <p:anim calcmode="lin" valueType="num">
                                      <p:cBhvr>
                                        <p:cTn id="25" dur="1000" fill="hold"/>
                                        <p:tgtEl>
                                          <p:spTgt spid="12298"/>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229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2"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Scale>
                                      <p:cBhvr>
                                        <p:cTn id="31"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11"/>
                                        </p:tgtEl>
                                        <p:attrNameLst>
                                          <p:attrName>ppt_x</p:attrName>
                                          <p:attrName>ppt_y</p:attrName>
                                        </p:attrNameLst>
                                      </p:cBhvr>
                                    </p:animMotion>
                                    <p:animEffect transition="in" filter="fade">
                                      <p:cBhvr>
                                        <p:cTn id="33"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7" grpId="0" animBg="1"/>
      <p:bldP spid="1229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468313" y="981075"/>
            <a:ext cx="8229600" cy="4968875"/>
          </a:xfrm>
        </p:spPr>
        <p:txBody>
          <a:bodyPr/>
          <a:lstStyle/>
          <a:p>
            <a:pPr algn="just">
              <a:lnSpc>
                <a:spcPct val="80000"/>
              </a:lnSpc>
            </a:pPr>
            <a:r>
              <a:rPr lang="ru-RU" altLang="ru-RU" sz="2000" smtClean="0"/>
              <a:t> </a:t>
            </a:r>
            <a:r>
              <a:rPr lang="ru-RU" altLang="ru-RU" sz="2000" smtClean="0">
                <a:latin typeface="Times New Roman" panose="02020603050405020304" pitchFamily="18" charset="0"/>
              </a:rPr>
              <a:t>Предельно допустимые выбросы для конкретного стационарного источника выбросов вредных (загрязняющих) веществ в атмосферный воздух и юридического лица в целом или его отдельных производственных территорий с учетом всех источников выбросов вредных (загрязняющих) веществ в атмосферный воздух данного юридического лица или его отдельных производственных территорий, фонового загрязнения атмосферного воздуха и технических нормативов выбросов устанавливаются территориальными органами Федеральной службы по надзору в сфере природопользования при наличии </a:t>
            </a:r>
            <a:r>
              <a:rPr lang="ru-RU" altLang="ru-RU" sz="2000" smtClean="0">
                <a:solidFill>
                  <a:schemeClr val="folHlink"/>
                </a:solidFill>
                <a:latin typeface="Times New Roman" panose="02020603050405020304" pitchFamily="18" charset="0"/>
              </a:rPr>
              <a:t>санитарно-эпидемиологического заключения о соответствии этих предельно допустимых выбросов санитарным правилам.</a:t>
            </a:r>
          </a:p>
          <a:p>
            <a:pPr algn="just">
              <a:lnSpc>
                <a:spcPct val="80000"/>
              </a:lnSpc>
            </a:pPr>
            <a:r>
              <a:rPr lang="ru-RU" altLang="ru-RU" sz="2000" smtClean="0">
                <a:latin typeface="Times New Roman" panose="02020603050405020304" pitchFamily="18" charset="0"/>
              </a:rPr>
              <a:t>При определении нормативов выбросов вредных (загрязняющих) веществ </a:t>
            </a:r>
            <a:r>
              <a:rPr lang="ru-RU" altLang="ru-RU" sz="2000" smtClean="0">
                <a:solidFill>
                  <a:schemeClr val="folHlink"/>
                </a:solidFill>
                <a:latin typeface="Times New Roman" panose="02020603050405020304" pitchFamily="18" charset="0"/>
              </a:rPr>
              <a:t>применяются методы расчетов рассеивания выбросов вредных (загрязняющих) веществ в атмосферном воздухе</a:t>
            </a:r>
            <a:r>
              <a:rPr lang="ru-RU" altLang="ru-RU" sz="2000" smtClean="0">
                <a:latin typeface="Times New Roman" panose="02020603050405020304" pitchFamily="18" charset="0"/>
              </a:rPr>
              <a:t>, в том числе методы сводных расчетов для территории городских и иных поселений и их частей с учетом транспортных или иных передвижных средств и установок всех видов, утверждаемые Министерством природных ресурсов и экологии Российской Федерации.</a:t>
            </a:r>
          </a:p>
          <a:p>
            <a:pPr>
              <a:lnSpc>
                <a:spcPct val="80000"/>
              </a:lnSpc>
            </a:pPr>
            <a:endParaRPr lang="ru-RU" altLang="ru-RU" sz="20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539552" y="1052736"/>
            <a:ext cx="8229600" cy="4389437"/>
          </a:xfrm>
        </p:spPr>
        <p:txBody>
          <a:bodyPr anchor="ctr"/>
          <a:lstStyle/>
          <a:p>
            <a:pPr>
              <a:lnSpc>
                <a:spcPct val="120000"/>
              </a:lnSpc>
              <a:spcBef>
                <a:spcPts val="1200"/>
              </a:spcBef>
              <a:spcAft>
                <a:spcPts val="1200"/>
              </a:spcAft>
            </a:pPr>
            <a:r>
              <a:rPr lang="ru-RU" altLang="ru-RU" sz="3000" smtClean="0"/>
              <a:t>Принципы нормирования выбросов </a:t>
            </a:r>
            <a:r>
              <a:rPr lang="ru-RU" altLang="ru-RU" sz="3000" smtClean="0"/>
              <a:t>ЗВ</a:t>
            </a:r>
            <a:r>
              <a:rPr lang="en-US" altLang="ru-RU" sz="3000" smtClean="0"/>
              <a:t> </a:t>
            </a:r>
            <a:br>
              <a:rPr lang="en-US" altLang="ru-RU" sz="3000" smtClean="0"/>
            </a:br>
            <a:r>
              <a:rPr lang="ru-RU" altLang="ru-RU" sz="3000" smtClean="0"/>
              <a:t>в </a:t>
            </a:r>
            <a:r>
              <a:rPr lang="ru-RU" altLang="ru-RU" sz="3000" smtClean="0"/>
              <a:t>атмосферный воздух</a:t>
            </a:r>
          </a:p>
          <a:p>
            <a:pPr>
              <a:lnSpc>
                <a:spcPct val="120000"/>
              </a:lnSpc>
              <a:spcBef>
                <a:spcPts val="1200"/>
              </a:spcBef>
              <a:spcAft>
                <a:spcPts val="1200"/>
              </a:spcAft>
            </a:pPr>
            <a:r>
              <a:rPr lang="ru-RU" altLang="ru-RU" sz="3000" smtClean="0"/>
              <a:t>Подходы к проведению инвентаризации источников выбросов</a:t>
            </a:r>
          </a:p>
          <a:p>
            <a:pPr>
              <a:lnSpc>
                <a:spcPct val="120000"/>
              </a:lnSpc>
              <a:spcBef>
                <a:spcPts val="1200"/>
              </a:spcBef>
              <a:spcAft>
                <a:spcPts val="1200"/>
              </a:spcAft>
            </a:pPr>
            <a:r>
              <a:rPr lang="ru-RU" altLang="ru-RU" sz="3000" smtClean="0"/>
              <a:t>Особенности разработки проекта </a:t>
            </a:r>
            <a:r>
              <a:rPr lang="ru-RU" altLang="ru-RU" sz="3000" smtClean="0"/>
              <a:t>ПДВ</a:t>
            </a:r>
            <a:endParaRPr lang="ru-RU" altLang="ru-RU" sz="30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a:r>
              <a:rPr lang="ru-RU" altLang="ru-RU" smtClean="0"/>
              <a:t>нормативы ВСВ</a:t>
            </a:r>
          </a:p>
        </p:txBody>
      </p:sp>
      <p:sp>
        <p:nvSpPr>
          <p:cNvPr id="24579" name="Rectangle 3"/>
          <p:cNvSpPr>
            <a:spLocks noGrp="1" noChangeArrowheads="1"/>
          </p:cNvSpPr>
          <p:nvPr>
            <p:ph idx="1"/>
          </p:nvPr>
        </p:nvSpPr>
        <p:spPr/>
        <p:txBody>
          <a:bodyPr/>
          <a:lstStyle/>
          <a:p>
            <a:pPr algn="just">
              <a:lnSpc>
                <a:spcPct val="80000"/>
              </a:lnSpc>
            </a:pPr>
            <a:r>
              <a:rPr lang="ru-RU" altLang="ru-RU" sz="1800" smtClean="0"/>
              <a:t>В случае невозможности соблюдения юридическим лицом, имеющим источники выбросов вредных (загрязняющих) веществ в атмосферный воздух, предельно допустимых выбросов Росприроднадзор по согласованию с Роспотребнадзором могут устанавливать для таких источников временно согласованные выбросы.</a:t>
            </a:r>
          </a:p>
          <a:p>
            <a:pPr algn="just">
              <a:lnSpc>
                <a:spcPct val="80000"/>
              </a:lnSpc>
            </a:pPr>
            <a:r>
              <a:rPr lang="ru-RU" altLang="ru-RU" sz="1800" smtClean="0"/>
              <a:t>Законодательством определена следующая процедура:</a:t>
            </a:r>
          </a:p>
          <a:p>
            <a:pPr algn="just">
              <a:lnSpc>
                <a:spcPct val="80000"/>
              </a:lnSpc>
            </a:pPr>
            <a:r>
              <a:rPr lang="ru-RU" altLang="ru-RU" sz="1800" smtClean="0"/>
              <a:t>определяются возможные сроки поэтапного достижения предельно допустимых выбросов вредных (загрязняющих) веществ;</a:t>
            </a:r>
          </a:p>
          <a:p>
            <a:pPr algn="just">
              <a:lnSpc>
                <a:spcPct val="80000"/>
              </a:lnSpc>
            </a:pPr>
            <a:r>
              <a:rPr lang="ru-RU" altLang="ru-RU" sz="1800" smtClean="0"/>
              <a:t>сроки представляются на утверждение в соответствующие органы государственной власти субъектов Российской Федерации;</a:t>
            </a:r>
          </a:p>
          <a:p>
            <a:pPr algn="just">
              <a:lnSpc>
                <a:spcPct val="80000"/>
              </a:lnSpc>
            </a:pPr>
            <a:r>
              <a:rPr lang="ru-RU" altLang="ru-RU" sz="1800" smtClean="0"/>
              <a:t>устанавливается временно согласованные выбросы на период поэтапного достижения предельно допустимых выбросов при условии соблюдения технических нормативов выбросов с одновременным утверждением соответствующего плана уменьшения выбросов вредных (загрязняющих) веществ в атмосферный воздух, который разрабатывается и осуществляется юридическим лицом, для которого устанавливаются временно согласованные выбросы</a:t>
            </a:r>
          </a:p>
          <a:p>
            <a:pPr algn="just">
              <a:lnSpc>
                <a:spcPct val="80000"/>
              </a:lnSpc>
            </a:pPr>
            <a:endParaRPr lang="ru-RU" altLang="ru-RU" sz="18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val 2"/>
          <p:cNvSpPr>
            <a:spLocks noChangeArrowheads="1"/>
          </p:cNvSpPr>
          <p:nvPr/>
        </p:nvSpPr>
        <p:spPr bwMode="auto">
          <a:xfrm>
            <a:off x="1979613" y="1844675"/>
            <a:ext cx="2305050" cy="1008063"/>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a:t>Разработка</a:t>
            </a:r>
          </a:p>
          <a:p>
            <a:pPr algn="ctr" eaLnBrk="1" hangingPunct="1"/>
            <a:r>
              <a:rPr lang="ru-RU" altLang="ru-RU"/>
              <a:t>нормативов ПДВ</a:t>
            </a:r>
          </a:p>
        </p:txBody>
      </p:sp>
      <p:sp>
        <p:nvSpPr>
          <p:cNvPr id="25603" name="Rectangle 3"/>
          <p:cNvSpPr>
            <a:spLocks noChangeArrowheads="1"/>
          </p:cNvSpPr>
          <p:nvPr/>
        </p:nvSpPr>
        <p:spPr bwMode="auto">
          <a:xfrm>
            <a:off x="2627313" y="404813"/>
            <a:ext cx="3600450" cy="8636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a:t>Нормирование выбросов ЗВ </a:t>
            </a:r>
          </a:p>
          <a:p>
            <a:pPr algn="ctr" eaLnBrk="1" hangingPunct="1"/>
            <a:r>
              <a:rPr lang="ru-RU" altLang="ru-RU"/>
              <a:t>в атмосферный воздух</a:t>
            </a:r>
          </a:p>
        </p:txBody>
      </p:sp>
      <p:sp>
        <p:nvSpPr>
          <p:cNvPr id="25604" name="Oval 4"/>
          <p:cNvSpPr>
            <a:spLocks noChangeArrowheads="1"/>
          </p:cNvSpPr>
          <p:nvPr/>
        </p:nvSpPr>
        <p:spPr bwMode="auto">
          <a:xfrm>
            <a:off x="4572000" y="1773238"/>
            <a:ext cx="2303463" cy="1009650"/>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a:t>Разработка</a:t>
            </a:r>
          </a:p>
          <a:p>
            <a:pPr algn="ctr" eaLnBrk="1" hangingPunct="1"/>
            <a:r>
              <a:rPr lang="ru-RU" altLang="ru-RU"/>
              <a:t>нормативов ВСВ</a:t>
            </a:r>
          </a:p>
        </p:txBody>
      </p:sp>
      <p:sp>
        <p:nvSpPr>
          <p:cNvPr id="25605" name="Line 5"/>
          <p:cNvSpPr>
            <a:spLocks noChangeShapeType="1"/>
          </p:cNvSpPr>
          <p:nvPr/>
        </p:nvSpPr>
        <p:spPr bwMode="auto">
          <a:xfrm flipH="1">
            <a:off x="3563938" y="1268413"/>
            <a:ext cx="863600" cy="576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5606" name="Line 6"/>
          <p:cNvSpPr>
            <a:spLocks noChangeShapeType="1"/>
          </p:cNvSpPr>
          <p:nvPr/>
        </p:nvSpPr>
        <p:spPr bwMode="auto">
          <a:xfrm>
            <a:off x="4427538" y="1268413"/>
            <a:ext cx="792162"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5607" name="Line 7"/>
          <p:cNvSpPr>
            <a:spLocks noChangeShapeType="1"/>
          </p:cNvSpPr>
          <p:nvPr/>
        </p:nvSpPr>
        <p:spPr bwMode="auto">
          <a:xfrm flipH="1">
            <a:off x="1763713" y="2781300"/>
            <a:ext cx="863600" cy="576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5608" name="Line 8"/>
          <p:cNvSpPr>
            <a:spLocks noChangeShapeType="1"/>
          </p:cNvSpPr>
          <p:nvPr/>
        </p:nvSpPr>
        <p:spPr bwMode="auto">
          <a:xfrm>
            <a:off x="3492500" y="2852738"/>
            <a:ext cx="792163"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5609" name="Rectangle 9"/>
          <p:cNvSpPr>
            <a:spLocks noChangeArrowheads="1"/>
          </p:cNvSpPr>
          <p:nvPr/>
        </p:nvSpPr>
        <p:spPr bwMode="auto">
          <a:xfrm>
            <a:off x="323850" y="3357563"/>
            <a:ext cx="2519363" cy="1008062"/>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sz="1600"/>
              <a:t>При строительстве: </a:t>
            </a:r>
          </a:p>
          <a:p>
            <a:pPr algn="ctr" eaLnBrk="1" hangingPunct="1"/>
            <a:r>
              <a:rPr lang="ru-RU" altLang="ru-RU" sz="1600"/>
              <a:t>на основе строительной </a:t>
            </a:r>
          </a:p>
          <a:p>
            <a:pPr algn="ctr" eaLnBrk="1" hangingPunct="1"/>
            <a:r>
              <a:rPr lang="ru-RU" altLang="ru-RU" sz="1600"/>
              <a:t>документации, </a:t>
            </a:r>
          </a:p>
          <a:p>
            <a:pPr algn="ctr" eaLnBrk="1" hangingPunct="1"/>
            <a:r>
              <a:rPr lang="ru-RU" altLang="ru-RU" sz="1600"/>
              <a:t>на период строительства </a:t>
            </a:r>
          </a:p>
        </p:txBody>
      </p:sp>
      <p:sp>
        <p:nvSpPr>
          <p:cNvPr id="25610" name="Rectangle 10"/>
          <p:cNvSpPr>
            <a:spLocks noChangeArrowheads="1"/>
          </p:cNvSpPr>
          <p:nvPr/>
        </p:nvSpPr>
        <p:spPr bwMode="auto">
          <a:xfrm>
            <a:off x="2916238" y="3357563"/>
            <a:ext cx="2735262" cy="1008062"/>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sz="1600"/>
              <a:t>При эксплуатации: </a:t>
            </a:r>
          </a:p>
          <a:p>
            <a:pPr algn="ctr" eaLnBrk="1" hangingPunct="1"/>
            <a:r>
              <a:rPr lang="ru-RU" altLang="ru-RU" sz="1600"/>
              <a:t>на основе инвентаризации </a:t>
            </a:r>
          </a:p>
          <a:p>
            <a:pPr algn="ctr" eaLnBrk="1" hangingPunct="1"/>
            <a:r>
              <a:rPr lang="ru-RU" altLang="ru-RU" sz="1600"/>
              <a:t>и проекта ПДВ, на период </a:t>
            </a:r>
          </a:p>
          <a:p>
            <a:pPr algn="ctr" eaLnBrk="1" hangingPunct="1"/>
            <a:r>
              <a:rPr lang="ru-RU" altLang="ru-RU" sz="1600"/>
              <a:t>действия инвентаризации</a:t>
            </a:r>
            <a:r>
              <a:rPr lang="ru-RU" altLang="ru-RU"/>
              <a:t> </a:t>
            </a:r>
          </a:p>
        </p:txBody>
      </p:sp>
      <p:sp>
        <p:nvSpPr>
          <p:cNvPr id="15371" name="Line 11"/>
          <p:cNvSpPr>
            <a:spLocks noChangeShapeType="1"/>
          </p:cNvSpPr>
          <p:nvPr/>
        </p:nvSpPr>
        <p:spPr bwMode="auto">
          <a:xfrm>
            <a:off x="6372225" y="2708275"/>
            <a:ext cx="1152525" cy="649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5372" name="Rectangle 12"/>
          <p:cNvSpPr>
            <a:spLocks noChangeArrowheads="1"/>
          </p:cNvSpPr>
          <p:nvPr/>
        </p:nvSpPr>
        <p:spPr bwMode="auto">
          <a:xfrm>
            <a:off x="6156325" y="3357563"/>
            <a:ext cx="2808288" cy="2808287"/>
          </a:xfrm>
          <a:prstGeom prst="rect">
            <a:avLst/>
          </a:prstGeom>
          <a:solidFill>
            <a:srgbClr val="666699"/>
          </a:solidFill>
          <a:ln w="9525">
            <a:solidFill>
              <a:schemeClr val="tx1"/>
            </a:solidFill>
            <a:miter lim="800000"/>
            <a:headEnd/>
            <a:tailEnd/>
          </a:ln>
        </p:spPr>
        <p:txBody>
          <a:bodyPr wrap="none" anchor="ctr"/>
          <a:lstStyle>
            <a:lvl1pPr marL="342900" indent="-342900">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buFontTx/>
              <a:buChar char="•"/>
            </a:pPr>
            <a:r>
              <a:rPr lang="ru-RU" altLang="ru-RU"/>
              <a:t>Согласование с тер. </a:t>
            </a:r>
          </a:p>
          <a:p>
            <a:pPr eaLnBrk="1" hangingPunct="1"/>
            <a:r>
              <a:rPr lang="ru-RU" altLang="ru-RU"/>
              <a:t>органами </a:t>
            </a:r>
          </a:p>
          <a:p>
            <a:pPr eaLnBrk="1" hangingPunct="1"/>
            <a:r>
              <a:rPr lang="ru-RU" altLang="ru-RU"/>
              <a:t>Роспотребнадзора </a:t>
            </a:r>
          </a:p>
          <a:p>
            <a:pPr eaLnBrk="1" hangingPunct="1">
              <a:buFontTx/>
              <a:buChar char="•"/>
            </a:pPr>
            <a:r>
              <a:rPr lang="ru-RU" altLang="ru-RU"/>
              <a:t>Согласование с </a:t>
            </a:r>
          </a:p>
          <a:p>
            <a:pPr eaLnBrk="1" hangingPunct="1"/>
            <a:r>
              <a:rPr lang="ru-RU" altLang="ru-RU"/>
              <a:t>органами власти </a:t>
            </a:r>
          </a:p>
          <a:p>
            <a:pPr eaLnBrk="1" hangingPunct="1"/>
            <a:r>
              <a:rPr lang="ru-RU" altLang="ru-RU"/>
              <a:t>субъектов РФ</a:t>
            </a:r>
          </a:p>
          <a:p>
            <a:pPr eaLnBrk="1" hangingPunct="1">
              <a:buFontTx/>
              <a:buChar char="•"/>
            </a:pPr>
            <a:r>
              <a:rPr lang="ru-RU" altLang="ru-RU"/>
              <a:t>   Согласование с тер. </a:t>
            </a:r>
          </a:p>
          <a:p>
            <a:pPr eaLnBrk="1" hangingPunct="1"/>
            <a:r>
              <a:rPr lang="ru-RU" altLang="ru-RU"/>
              <a:t>органами  </a:t>
            </a:r>
          </a:p>
          <a:p>
            <a:pPr eaLnBrk="1" hangingPunct="1"/>
            <a:r>
              <a:rPr lang="ru-RU" altLang="ru-RU"/>
              <a:t>Росприроднадзора</a:t>
            </a:r>
          </a:p>
          <a:p>
            <a:pPr eaLnBrk="1" hangingPunct="1"/>
            <a:endParaRPr lang="ru-RU" altLang="ru-RU"/>
          </a:p>
        </p:txBody>
      </p:sp>
      <p:sp>
        <p:nvSpPr>
          <p:cNvPr id="25613" name="Line 14"/>
          <p:cNvSpPr>
            <a:spLocks noChangeShapeType="1"/>
          </p:cNvSpPr>
          <p:nvPr/>
        </p:nvSpPr>
        <p:spPr bwMode="auto">
          <a:xfrm flipH="1">
            <a:off x="4500563" y="2781300"/>
            <a:ext cx="863600" cy="576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pic>
        <p:nvPicPr>
          <p:cNvPr id="14" name="Рисунок 13" descr="mif.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59113" y="4868863"/>
            <a:ext cx="1789112"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5371"/>
                                        </p:tgtEl>
                                        <p:attrNameLst>
                                          <p:attrName>style.visibility</p:attrName>
                                        </p:attrNameLst>
                                      </p:cBhvr>
                                      <p:to>
                                        <p:strVal val="visible"/>
                                      </p:to>
                                    </p:set>
                                    <p:animEffect transition="in" filter="wipe(down)">
                                      <p:cBhvr>
                                        <p:cTn id="7" dur="500"/>
                                        <p:tgtEl>
                                          <p:spTgt spid="153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15372"/>
                                        </p:tgtEl>
                                        <p:attrNameLst>
                                          <p:attrName>style.visibility</p:attrName>
                                        </p:attrNameLst>
                                      </p:cBhvr>
                                      <p:to>
                                        <p:strVal val="visible"/>
                                      </p:to>
                                    </p:set>
                                    <p:anim calcmode="lin" valueType="num">
                                      <p:cBhvr>
                                        <p:cTn id="12" dur="1000" fill="hold"/>
                                        <p:tgtEl>
                                          <p:spTgt spid="15372"/>
                                        </p:tgtEl>
                                        <p:attrNameLst>
                                          <p:attrName>ppt_w</p:attrName>
                                        </p:attrNameLst>
                                      </p:cBhvr>
                                      <p:tavLst>
                                        <p:tav tm="0">
                                          <p:val>
                                            <p:fltVal val="0"/>
                                          </p:val>
                                        </p:tav>
                                        <p:tav tm="100000">
                                          <p:val>
                                            <p:strVal val="#ppt_w"/>
                                          </p:val>
                                        </p:tav>
                                      </p:tavLst>
                                    </p:anim>
                                    <p:anim calcmode="lin" valueType="num">
                                      <p:cBhvr>
                                        <p:cTn id="13" dur="1000" fill="hold"/>
                                        <p:tgtEl>
                                          <p:spTgt spid="15372"/>
                                        </p:tgtEl>
                                        <p:attrNameLst>
                                          <p:attrName>ppt_h</p:attrName>
                                        </p:attrNameLst>
                                      </p:cBhvr>
                                      <p:tavLst>
                                        <p:tav tm="0">
                                          <p:val>
                                            <p:fltVal val="0"/>
                                          </p:val>
                                        </p:tav>
                                        <p:tav tm="100000">
                                          <p:val>
                                            <p:strVal val="#ppt_h"/>
                                          </p:val>
                                        </p:tav>
                                      </p:tavLst>
                                    </p:anim>
                                    <p:anim calcmode="lin" valueType="num">
                                      <p:cBhvr>
                                        <p:cTn id="14" dur="1000" fill="hold"/>
                                        <p:tgtEl>
                                          <p:spTgt spid="15372"/>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1537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 fill="hold"/>
                                        <p:tgtEl>
                                          <p:spTgt spid="14"/>
                                        </p:tgtEl>
                                        <p:attrNameLst>
                                          <p:attrName>ppt_x</p:attrName>
                                        </p:attrNameLst>
                                      </p:cBhvr>
                                      <p:tavLst>
                                        <p:tav tm="0">
                                          <p:val>
                                            <p:strVal val="#ppt_x"/>
                                          </p:val>
                                        </p:tav>
                                        <p:tav tm="100000">
                                          <p:val>
                                            <p:strVal val="#ppt_x"/>
                                          </p:val>
                                        </p:tav>
                                      </p:tavLst>
                                    </p:anim>
                                    <p:anim calcmode="lin" valueType="num">
                                      <p:cBhvr additive="base">
                                        <p:cTn id="2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6" presetClass="emph" presetSubtype="0" fill="hold" nodeType="clickEffect">
                                  <p:stCondLst>
                                    <p:cond delay="0"/>
                                  </p:stCondLst>
                                  <p:childTnLst>
                                    <p:animScale>
                                      <p:cBhvr>
                                        <p:cTn id="25" dur="2000" fill="hold"/>
                                        <p:tgtEl>
                                          <p:spTgt spid="1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468313" y="908050"/>
            <a:ext cx="8229600" cy="5762625"/>
          </a:xfrm>
        </p:spPr>
        <p:txBody>
          <a:bodyPr>
            <a:normAutofit fontScale="85000" lnSpcReduction="20000"/>
          </a:bodyPr>
          <a:lstStyle/>
          <a:p>
            <a:pPr marL="274320" indent="-274320" fontAlgn="auto">
              <a:spcAft>
                <a:spcPts val="0"/>
              </a:spcAft>
              <a:buClr>
                <a:schemeClr val="accent3"/>
              </a:buClr>
              <a:buFont typeface="Wingdings 2"/>
              <a:buChar char=""/>
              <a:defRPr/>
            </a:pPr>
            <a:r>
              <a:rPr lang="ru-RU" sz="1800" dirty="0" smtClean="0"/>
              <a:t>1. Применение наилучших доступных технологий направлено на комплексное предотвращение и (или) минимизацию негативного воздействия на окружающую среду.</a:t>
            </a:r>
          </a:p>
          <a:p>
            <a:pPr marL="274320" indent="-274320" fontAlgn="auto">
              <a:spcAft>
                <a:spcPts val="0"/>
              </a:spcAft>
              <a:buClr>
                <a:schemeClr val="accent3"/>
              </a:buClr>
              <a:buFont typeface="Wingdings 2"/>
              <a:buChar char=""/>
              <a:defRPr/>
            </a:pPr>
            <a:r>
              <a:rPr lang="ru-RU" sz="1800" dirty="0" smtClean="0"/>
              <a:t>2. К областям применения наилучших доступных технологий могут быть отнесены хозяйственная и (или) иная деятельность, которая оказывает значительное негативное воздействие на окружающую среду, и технологические процессы, оборудование, технические способы и методы, применяемые при осуществлении хозяйственной и (или) иной деятельности.</a:t>
            </a:r>
          </a:p>
          <a:p>
            <a:pPr marL="274320" indent="-274320" fontAlgn="auto">
              <a:spcAft>
                <a:spcPts val="0"/>
              </a:spcAft>
              <a:buClr>
                <a:schemeClr val="accent3"/>
              </a:buClr>
              <a:buFont typeface="Wingdings 2"/>
              <a:buChar char=""/>
              <a:defRPr/>
            </a:pPr>
            <a:r>
              <a:rPr lang="ru-RU" sz="1800" dirty="0" smtClean="0"/>
              <a:t>Области применения наилучших доступных технологий устанавливаются Правительством Российской Федерации.</a:t>
            </a:r>
          </a:p>
          <a:p>
            <a:pPr marL="274320" indent="-274320" fontAlgn="auto">
              <a:spcAft>
                <a:spcPts val="0"/>
              </a:spcAft>
              <a:buClr>
                <a:schemeClr val="accent3"/>
              </a:buClr>
              <a:buFont typeface="Wingdings 2"/>
              <a:buChar char=""/>
              <a:defRPr/>
            </a:pPr>
            <a:r>
              <a:rPr lang="ru-RU" sz="1800" dirty="0" smtClean="0"/>
              <a:t>3. Определение технологических процессов, оборудования, технических способов, методов в качестве наилучшей доступной технологии для конкретной области применения осуществляется уполномоченным Правительством Российской Федерации федеральным органом исполнительной власти, который создает технические рабочие группы, включающие экспертов заинтересованных федеральных органов исполнительной власти, государственных научных организаций, некоммерческих организаций, в том числе государственных корпораций.</a:t>
            </a:r>
          </a:p>
          <a:p>
            <a:pPr marL="274320" indent="-274320" fontAlgn="auto">
              <a:spcAft>
                <a:spcPts val="0"/>
              </a:spcAft>
              <a:buClr>
                <a:schemeClr val="accent3"/>
              </a:buClr>
              <a:buFont typeface="Wingdings 2"/>
              <a:buChar char=""/>
              <a:defRPr/>
            </a:pPr>
            <a:r>
              <a:rPr lang="ru-RU" sz="1800" dirty="0" smtClean="0"/>
              <a:t>4. Сочетанием критериев достижения целей охраны окружающей среды для определения наилучшей доступной технологии являются:</a:t>
            </a:r>
          </a:p>
          <a:p>
            <a:pPr marL="274320" indent="-274320" fontAlgn="auto">
              <a:spcAft>
                <a:spcPts val="0"/>
              </a:spcAft>
              <a:buClr>
                <a:schemeClr val="accent3"/>
              </a:buClr>
              <a:buFont typeface="Wingdings 2"/>
              <a:buChar char=""/>
              <a:defRPr/>
            </a:pPr>
            <a:r>
              <a:rPr lang="ru-RU" sz="1800" dirty="0" smtClean="0"/>
              <a:t>наименьший уровень негативного воздействия на окружающую среду в расчете на единицу времени или объем производимой продукции (товара), выполняемой работы, оказываемой услуги либо другие предусмотренные международными договорами Российской Федерации показатели;</a:t>
            </a:r>
          </a:p>
          <a:p>
            <a:pPr marL="274320" indent="-274320" fontAlgn="auto">
              <a:spcAft>
                <a:spcPts val="0"/>
              </a:spcAft>
              <a:buClr>
                <a:schemeClr val="accent3"/>
              </a:buClr>
              <a:buFont typeface="Wingdings 2"/>
              <a:buChar char=""/>
              <a:defRPr/>
            </a:pPr>
            <a:r>
              <a:rPr lang="ru-RU" sz="1800" dirty="0" smtClean="0"/>
              <a:t>экономическая эффективность ее внедрения и эксплуатации;</a:t>
            </a:r>
          </a:p>
          <a:p>
            <a:pPr marL="274320" indent="-274320" fontAlgn="auto">
              <a:spcAft>
                <a:spcPts val="0"/>
              </a:spcAft>
              <a:buClr>
                <a:schemeClr val="accent3"/>
              </a:buClr>
              <a:buFont typeface="Wingdings 2"/>
              <a:buChar char=""/>
              <a:defRPr/>
            </a:pPr>
            <a:r>
              <a:rPr lang="ru-RU" sz="1800" dirty="0" smtClean="0"/>
              <a:t>применение </a:t>
            </a:r>
            <a:r>
              <a:rPr lang="ru-RU" sz="1800" dirty="0" err="1" smtClean="0"/>
              <a:t>ресурсо</a:t>
            </a:r>
            <a:r>
              <a:rPr lang="ru-RU" sz="1800" dirty="0" smtClean="0"/>
              <a:t>- и энергосберегающих методов;</a:t>
            </a:r>
          </a:p>
          <a:p>
            <a:pPr marL="274320" indent="-274320" fontAlgn="auto">
              <a:spcAft>
                <a:spcPts val="0"/>
              </a:spcAft>
              <a:buClr>
                <a:schemeClr val="accent3"/>
              </a:buClr>
              <a:buFont typeface="Wingdings 2"/>
              <a:buChar char=""/>
              <a:defRPr/>
            </a:pPr>
            <a:r>
              <a:rPr lang="ru-RU" sz="1800" dirty="0" smtClean="0"/>
              <a:t>период ее внедрения;</a:t>
            </a:r>
          </a:p>
          <a:p>
            <a:pPr marL="274320" indent="-274320" fontAlgn="auto">
              <a:spcAft>
                <a:spcPts val="0"/>
              </a:spcAft>
              <a:buClr>
                <a:schemeClr val="accent3"/>
              </a:buClr>
              <a:buFont typeface="Wingdings 2"/>
              <a:buChar char=""/>
              <a:defRPr/>
            </a:pPr>
            <a:r>
              <a:rPr lang="ru-RU" sz="1800" dirty="0" smtClean="0"/>
              <a:t>промышленное внедрение этой технологии на двух и более объектах, оказывающих негативное воздействие на окружающую среду.</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1"/>
          <p:cNvSpPr>
            <a:spLocks noGrp="1"/>
          </p:cNvSpPr>
          <p:nvPr>
            <p:ph type="title"/>
          </p:nvPr>
        </p:nvSpPr>
        <p:spPr>
          <a:xfrm>
            <a:off x="468313" y="981075"/>
            <a:ext cx="8229600" cy="1143000"/>
          </a:xfrm>
        </p:spPr>
        <p:txBody>
          <a:bodyPr/>
          <a:lstStyle/>
          <a:p>
            <a:pPr algn="ctr"/>
            <a:r>
              <a:rPr lang="ru-RU" altLang="ru-RU" sz="2200" smtClean="0"/>
              <a:t>Федеральный закон от 21.07.2014 N 219-ФЗ</a:t>
            </a:r>
            <a:br>
              <a:rPr lang="ru-RU" altLang="ru-RU" sz="2200" smtClean="0"/>
            </a:br>
            <a:r>
              <a:rPr lang="ru-RU" altLang="ru-RU" sz="2200" smtClean="0"/>
              <a:t>"О внесении изменений в Федеральный закон "Об охране окружающей среды" и отдельные законодательные акты Российской Федерации"</a:t>
            </a:r>
          </a:p>
        </p:txBody>
      </p:sp>
      <p:sp>
        <p:nvSpPr>
          <p:cNvPr id="3" name="Содержимое 2"/>
          <p:cNvSpPr>
            <a:spLocks noGrp="1"/>
          </p:cNvSpPr>
          <p:nvPr>
            <p:ph idx="1"/>
          </p:nvPr>
        </p:nvSpPr>
        <p:spPr>
          <a:xfrm>
            <a:off x="457200" y="2133600"/>
            <a:ext cx="8229600" cy="4191000"/>
          </a:xfrm>
        </p:spPr>
        <p:txBody>
          <a:bodyPr>
            <a:normAutofit fontScale="70000" lnSpcReduction="20000"/>
          </a:bodyPr>
          <a:lstStyle/>
          <a:p>
            <a:pPr marL="274320" indent="-274320" fontAlgn="auto">
              <a:spcAft>
                <a:spcPts val="0"/>
              </a:spcAft>
              <a:buClr>
                <a:schemeClr val="accent3"/>
              </a:buClr>
              <a:buFont typeface="Wingdings 2"/>
              <a:buChar char=""/>
              <a:defRPr/>
            </a:pPr>
            <a:r>
              <a:rPr lang="ru-RU" sz="2800" dirty="0" smtClean="0"/>
              <a:t>4. Сочетанием критериев достижения целей охраны окружающей среды для определения наилучшей доступной технологии являются:</a:t>
            </a:r>
          </a:p>
          <a:p>
            <a:pPr marL="274320" indent="-274320" fontAlgn="auto">
              <a:spcAft>
                <a:spcPts val="0"/>
              </a:spcAft>
              <a:buClr>
                <a:schemeClr val="accent3"/>
              </a:buClr>
              <a:buFont typeface="Wingdings 2"/>
              <a:buChar char=""/>
              <a:defRPr/>
            </a:pPr>
            <a:r>
              <a:rPr lang="ru-RU" sz="2800" dirty="0" smtClean="0"/>
              <a:t>наименьший уровень негативного воздействия на окружающую среду в расчете на единицу времени или объем производимой продукции (товара), выполняемой работы, оказываемой услуги либо другие предусмотренные международными договорами Российской Федерации показатели;</a:t>
            </a:r>
          </a:p>
          <a:p>
            <a:pPr marL="274320" indent="-274320" fontAlgn="auto">
              <a:spcAft>
                <a:spcPts val="0"/>
              </a:spcAft>
              <a:buClr>
                <a:schemeClr val="accent3"/>
              </a:buClr>
              <a:buFont typeface="Wingdings 2"/>
              <a:buChar char=""/>
              <a:defRPr/>
            </a:pPr>
            <a:r>
              <a:rPr lang="ru-RU" sz="2800" dirty="0" smtClean="0"/>
              <a:t>экономическая эффективность ее внедрения и эксплуатации;</a:t>
            </a:r>
          </a:p>
          <a:p>
            <a:pPr marL="274320" indent="-274320" fontAlgn="auto">
              <a:spcAft>
                <a:spcPts val="0"/>
              </a:spcAft>
              <a:buClr>
                <a:schemeClr val="accent3"/>
              </a:buClr>
              <a:buFont typeface="Wingdings 2"/>
              <a:buChar char=""/>
              <a:defRPr/>
            </a:pPr>
            <a:r>
              <a:rPr lang="ru-RU" sz="2800" dirty="0" smtClean="0"/>
              <a:t>применение </a:t>
            </a:r>
            <a:r>
              <a:rPr lang="ru-RU" sz="2800" dirty="0" err="1" smtClean="0"/>
              <a:t>ресурсо</a:t>
            </a:r>
            <a:r>
              <a:rPr lang="ru-RU" sz="2800" dirty="0" smtClean="0"/>
              <a:t>- и энергосберегающих методов;</a:t>
            </a:r>
          </a:p>
          <a:p>
            <a:pPr marL="274320" indent="-274320" fontAlgn="auto">
              <a:spcAft>
                <a:spcPts val="0"/>
              </a:spcAft>
              <a:buClr>
                <a:schemeClr val="accent3"/>
              </a:buClr>
              <a:buFont typeface="Wingdings 2"/>
              <a:buChar char=""/>
              <a:defRPr/>
            </a:pPr>
            <a:r>
              <a:rPr lang="ru-RU" sz="2800" dirty="0" smtClean="0"/>
              <a:t>период ее внедрения;</a:t>
            </a:r>
          </a:p>
          <a:p>
            <a:pPr marL="274320" indent="-274320" fontAlgn="auto">
              <a:spcAft>
                <a:spcPts val="0"/>
              </a:spcAft>
              <a:buClr>
                <a:schemeClr val="accent3"/>
              </a:buClr>
              <a:buFont typeface="Wingdings 2"/>
              <a:buChar char=""/>
              <a:defRPr/>
            </a:pPr>
            <a:r>
              <a:rPr lang="ru-RU" sz="2800" dirty="0" smtClean="0"/>
              <a:t>промышленное внедрение этой технологии на двух и более объектах, оказывающих негативное воздействие на окружающую среду.</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fontAlgn="auto">
              <a:spcAft>
                <a:spcPts val="0"/>
              </a:spcAft>
              <a:defRPr/>
            </a:pPr>
            <a:r>
              <a:rPr lang="ru-RU" dirty="0" smtClean="0"/>
              <a:t>Декларация о воздействии на окружающую среду</a:t>
            </a:r>
            <a:endParaRPr lang="ru-RU" dirty="0"/>
          </a:p>
        </p:txBody>
      </p:sp>
      <p:sp>
        <p:nvSpPr>
          <p:cNvPr id="3" name="Содержимое 2"/>
          <p:cNvSpPr>
            <a:spLocks noGrp="1"/>
          </p:cNvSpPr>
          <p:nvPr>
            <p:ph idx="1"/>
          </p:nvPr>
        </p:nvSpPr>
        <p:spPr/>
        <p:txBody>
          <a:bodyPr>
            <a:normAutofit fontScale="62500" lnSpcReduction="20000"/>
          </a:bodyPr>
          <a:lstStyle/>
          <a:p>
            <a:pPr marL="274320" indent="-274320" fontAlgn="auto">
              <a:spcAft>
                <a:spcPts val="0"/>
              </a:spcAft>
              <a:buClr>
                <a:schemeClr val="accent3"/>
              </a:buClr>
              <a:buFont typeface="Wingdings 2"/>
              <a:buChar char=""/>
              <a:defRPr/>
            </a:pPr>
            <a:r>
              <a:rPr lang="ru-RU" dirty="0" smtClean="0"/>
              <a:t>Юридические лица, индивидуальные предприниматели, осуществляющие хозяйственную и (или) иную деятельность на объектах II категории, представляют декларацию о воздействии на окружающую среду.</a:t>
            </a:r>
          </a:p>
          <a:p>
            <a:pPr marL="274320" indent="-274320" fontAlgn="auto">
              <a:spcAft>
                <a:spcPts val="0"/>
              </a:spcAft>
              <a:buClr>
                <a:schemeClr val="accent3"/>
              </a:buClr>
              <a:buFont typeface="Wingdings 2"/>
              <a:buChar char=""/>
              <a:defRPr/>
            </a:pPr>
            <a:endParaRPr lang="ru-RU" dirty="0" smtClean="0"/>
          </a:p>
          <a:p>
            <a:pPr marL="274320" indent="-274320" fontAlgn="auto">
              <a:spcAft>
                <a:spcPts val="0"/>
              </a:spcAft>
              <a:buClr>
                <a:schemeClr val="accent3"/>
              </a:buClr>
              <a:buFont typeface="Wingdings 2"/>
              <a:buChar char=""/>
              <a:defRPr/>
            </a:pPr>
            <a:r>
              <a:rPr lang="ru-RU" dirty="0" smtClean="0"/>
              <a:t>Декларация о воздействии на окружающую среду должна содержать следующие сведения:</a:t>
            </a:r>
          </a:p>
          <a:p>
            <a:pPr marL="274320" indent="-274320" fontAlgn="auto">
              <a:spcAft>
                <a:spcPts val="0"/>
              </a:spcAft>
              <a:buClr>
                <a:schemeClr val="accent3"/>
              </a:buClr>
              <a:buFont typeface="Wingdings 2"/>
              <a:buChar char=""/>
              <a:defRPr/>
            </a:pPr>
            <a:r>
              <a:rPr lang="ru-RU" dirty="0" smtClean="0"/>
              <a:t>наименование, организационно-правовая форма и адрес (место нахождения) юридического лица или фамилия, имя, отчество (при наличии), место жительства индивидуального предпринимателя;</a:t>
            </a:r>
          </a:p>
          <a:p>
            <a:pPr marL="274320" indent="-274320" fontAlgn="auto">
              <a:spcAft>
                <a:spcPts val="0"/>
              </a:spcAft>
              <a:buClr>
                <a:schemeClr val="accent3"/>
              </a:buClr>
              <a:buFont typeface="Wingdings 2"/>
              <a:buChar char=""/>
              <a:defRPr/>
            </a:pPr>
            <a:r>
              <a:rPr lang="ru-RU" dirty="0" smtClean="0"/>
              <a:t>код объекта, оказывающего негативное воздействие на окружающую среду;</a:t>
            </a:r>
          </a:p>
          <a:p>
            <a:pPr marL="274320" indent="-274320" fontAlgn="auto">
              <a:spcAft>
                <a:spcPts val="0"/>
              </a:spcAft>
              <a:buClr>
                <a:schemeClr val="accent3"/>
              </a:buClr>
              <a:buFont typeface="Wingdings 2"/>
              <a:buChar char=""/>
              <a:defRPr/>
            </a:pPr>
            <a:r>
              <a:rPr lang="ru-RU" dirty="0" smtClean="0"/>
              <a:t>вид основной деятельности, виды и объем производимой продукции (товара);</a:t>
            </a:r>
          </a:p>
          <a:p>
            <a:pPr marL="274320" indent="-274320" fontAlgn="auto">
              <a:spcAft>
                <a:spcPts val="0"/>
              </a:spcAft>
              <a:buClr>
                <a:schemeClr val="accent3"/>
              </a:buClr>
              <a:buFont typeface="Wingdings 2"/>
              <a:buChar char=""/>
              <a:defRPr/>
            </a:pPr>
            <a:r>
              <a:rPr lang="ru-RU" dirty="0" smtClean="0"/>
              <a:t>информация о реализации природоохранных мероприятий;</a:t>
            </a:r>
          </a:p>
          <a:p>
            <a:pPr marL="274320" indent="-274320" fontAlgn="auto">
              <a:spcAft>
                <a:spcPts val="0"/>
              </a:spcAft>
              <a:buClr>
                <a:schemeClr val="accent3"/>
              </a:buClr>
              <a:buFont typeface="Wingdings 2"/>
              <a:buChar char=""/>
              <a:defRPr/>
            </a:pPr>
            <a:r>
              <a:rPr lang="ru-RU" dirty="0" smtClean="0"/>
              <a:t>данные об авариях и инцидентах, повлекших за собой негативное воздействие на окружающую среду и произошедших за предыдущие семь лет;</a:t>
            </a:r>
          </a:p>
          <a:p>
            <a:pPr marL="274320" indent="-274320" fontAlgn="auto">
              <a:spcAft>
                <a:spcPts val="0"/>
              </a:spcAft>
              <a:buClr>
                <a:schemeClr val="accent3"/>
              </a:buClr>
              <a:buFont typeface="Wingdings 2"/>
              <a:buChar char=""/>
              <a:defRPr/>
            </a:pPr>
            <a:r>
              <a:rPr lang="ru-RU" dirty="0" smtClean="0"/>
              <a:t>декларируемые объем или масса выбросов, сбросов загрязняющих веществ, образовываемых и размещаемых отходов;</a:t>
            </a:r>
          </a:p>
          <a:p>
            <a:pPr marL="274320" indent="-274320" fontAlgn="auto">
              <a:spcAft>
                <a:spcPts val="0"/>
              </a:spcAft>
              <a:buClr>
                <a:schemeClr val="accent3"/>
              </a:buClr>
              <a:buFont typeface="Wingdings 2"/>
              <a:buChar char=""/>
              <a:defRPr/>
            </a:pPr>
            <a:r>
              <a:rPr lang="ru-RU" dirty="0" smtClean="0"/>
              <a:t>информация о программе производственного экологического контроля.</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Заголовок 1"/>
          <p:cNvSpPr>
            <a:spLocks noGrp="1"/>
          </p:cNvSpPr>
          <p:nvPr>
            <p:ph type="title"/>
          </p:nvPr>
        </p:nvSpPr>
        <p:spPr/>
        <p:txBody>
          <a:bodyPr/>
          <a:lstStyle/>
          <a:p>
            <a:endParaRPr lang="ru-RU" altLang="ru-RU" smtClean="0"/>
          </a:p>
        </p:txBody>
      </p:sp>
      <p:sp>
        <p:nvSpPr>
          <p:cNvPr id="3" name="Содержимое 2"/>
          <p:cNvSpPr>
            <a:spLocks noGrp="1"/>
          </p:cNvSpPr>
          <p:nvPr>
            <p:ph idx="1"/>
          </p:nvPr>
        </p:nvSpPr>
        <p:spPr/>
        <p:txBody>
          <a:bodyPr>
            <a:normAutofit fontScale="92500" lnSpcReduction="20000"/>
          </a:bodyPr>
          <a:lstStyle/>
          <a:p>
            <a:pPr marL="274320" indent="-274320" algn="just" fontAlgn="auto">
              <a:spcAft>
                <a:spcPts val="0"/>
              </a:spcAft>
              <a:buClr>
                <a:schemeClr val="accent3"/>
              </a:buClr>
              <a:buFont typeface="Wingdings 2"/>
              <a:buChar char=""/>
              <a:defRPr/>
            </a:pPr>
            <a:r>
              <a:rPr lang="ru-RU" dirty="0" smtClean="0">
                <a:latin typeface="Times New Roman" pitchFamily="18" charset="0"/>
                <a:cs typeface="Times New Roman" pitchFamily="18" charset="0"/>
              </a:rPr>
              <a:t>Одновременно с подачей декларации о воздействии на окружающую среду представляются расчеты нормативов допустимых выбросов, нормативов допустимых сбросов.</a:t>
            </a:r>
          </a:p>
          <a:p>
            <a:pPr marL="274320" indent="-274320" algn="just" fontAlgn="auto">
              <a:spcAft>
                <a:spcPts val="0"/>
              </a:spcAft>
              <a:buClr>
                <a:schemeClr val="accent3"/>
              </a:buClr>
              <a:buFont typeface="Wingdings 2"/>
              <a:buChar char=""/>
              <a:defRPr/>
            </a:pPr>
            <a:endParaRPr lang="ru-RU" dirty="0" smtClean="0">
              <a:latin typeface="Times New Roman" pitchFamily="18" charset="0"/>
              <a:cs typeface="Times New Roman" pitchFamily="18" charset="0"/>
            </a:endParaRPr>
          </a:p>
          <a:p>
            <a:pPr marL="274320" indent="-274320" algn="just" fontAlgn="auto">
              <a:spcAft>
                <a:spcPts val="0"/>
              </a:spcAft>
              <a:buClr>
                <a:schemeClr val="accent3"/>
              </a:buClr>
              <a:buFont typeface="Wingdings 2"/>
              <a:buChar char=""/>
              <a:defRPr/>
            </a:pPr>
            <a:r>
              <a:rPr lang="ru-RU" dirty="0" smtClean="0">
                <a:latin typeface="Times New Roman" pitchFamily="18" charset="0"/>
                <a:cs typeface="Times New Roman" pitchFamily="18" charset="0"/>
              </a:rPr>
              <a:t>Представление в составе декларации о воздействии на окружающую среду и рассмотрение сведений, отнесенных в установленном законодательством Российской Федерации порядке к сведениям, составляющим государственную или коммерческую тайну, осуществляются в соответствии с законодательством Российской Федерации о государственной тайне и законодательством Российской Федерации об информации, информационных технологиях и о защите информации.</a:t>
            </a:r>
          </a:p>
          <a:p>
            <a:pPr marL="274320" indent="-274320" fontAlgn="auto">
              <a:spcAft>
                <a:spcPts val="0"/>
              </a:spcAft>
              <a:buClr>
                <a:schemeClr val="accent3"/>
              </a:buClr>
              <a:buFont typeface="Wingdings 2"/>
              <a:buChar char=""/>
              <a:defRPr/>
            </a:pP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Заголовок 1"/>
          <p:cNvSpPr>
            <a:spLocks noGrp="1"/>
          </p:cNvSpPr>
          <p:nvPr>
            <p:ph type="title"/>
          </p:nvPr>
        </p:nvSpPr>
        <p:spPr/>
        <p:txBody>
          <a:bodyPr/>
          <a:lstStyle/>
          <a:p>
            <a:r>
              <a:rPr lang="ru-RU" altLang="ru-RU" smtClean="0"/>
              <a:t>Форма с состав декларации</a:t>
            </a:r>
          </a:p>
        </p:txBody>
      </p:sp>
      <p:sp>
        <p:nvSpPr>
          <p:cNvPr id="30723" name="Содержимое 2"/>
          <p:cNvSpPr>
            <a:spLocks noGrp="1"/>
          </p:cNvSpPr>
          <p:nvPr>
            <p:ph idx="1"/>
          </p:nvPr>
        </p:nvSpPr>
        <p:spPr/>
        <p:txBody>
          <a:bodyPr/>
          <a:lstStyle/>
          <a:p>
            <a:endParaRPr lang="ru-RU" altLang="ru-RU" b="1" smtClean="0"/>
          </a:p>
          <a:p>
            <a:endParaRPr lang="ru-RU" altLang="ru-RU" b="1" smtClean="0"/>
          </a:p>
          <a:p>
            <a:r>
              <a:rPr lang="ru-RU" altLang="ru-RU" b="1" smtClean="0"/>
              <a:t>Приказ Минприроды РФ от 11 октября 2018 г. N 509 "Об утверждении формы декларации о воздействии на окружающую среду и порядка ее заполнения, в том числе в форме электронного документа, подписанного усиленной квалифицированной электронной подписью”</a:t>
            </a:r>
          </a:p>
          <a:p>
            <a:endParaRPr lang="ru-RU" altLang="ru-RU"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68313" y="1484313"/>
            <a:ext cx="8229600" cy="1143000"/>
          </a:xfrm>
        </p:spPr>
        <p:txBody>
          <a:bodyPr>
            <a:normAutofit fontScale="90000"/>
          </a:bodyPr>
          <a:lstStyle/>
          <a:p>
            <a:pPr algn="ctr" fontAlgn="auto">
              <a:spcAft>
                <a:spcPts val="0"/>
              </a:spcAft>
              <a:defRPr/>
            </a:pPr>
            <a:r>
              <a:rPr lang="ru-RU" sz="3200" dirty="0" smtClean="0"/>
              <a:t>О</a:t>
            </a:r>
            <a:r>
              <a:rPr lang="ru-RU" sz="3200" dirty="0" smtClean="0">
                <a:solidFill>
                  <a:schemeClr val="tx1"/>
                </a:solidFill>
              </a:rPr>
              <a:t>бъекты, </a:t>
            </a:r>
            <a:r>
              <a:rPr lang="ru-RU" sz="3200" dirty="0">
                <a:solidFill>
                  <a:schemeClr val="tx1"/>
                </a:solidFill>
              </a:rPr>
              <a:t/>
            </a:r>
            <a:br>
              <a:rPr lang="ru-RU" sz="3200" dirty="0">
                <a:solidFill>
                  <a:schemeClr val="tx1"/>
                </a:solidFill>
              </a:rPr>
            </a:br>
            <a:r>
              <a:rPr lang="ru-RU" sz="3200" dirty="0" smtClean="0">
                <a:solidFill>
                  <a:schemeClr val="tx1"/>
                </a:solidFill>
              </a:rPr>
              <a:t>подлежащие </a:t>
            </a:r>
            <a:r>
              <a:rPr lang="ru-RU" sz="3200" dirty="0">
                <a:solidFill>
                  <a:schemeClr val="tx1"/>
                </a:solidFill>
              </a:rPr>
              <a:t>федеральному </a:t>
            </a:r>
            <a:br>
              <a:rPr lang="ru-RU" sz="3200" dirty="0">
                <a:solidFill>
                  <a:schemeClr val="tx1"/>
                </a:solidFill>
              </a:rPr>
            </a:br>
            <a:r>
              <a:rPr lang="ru-RU" sz="3200" dirty="0">
                <a:solidFill>
                  <a:schemeClr val="tx1"/>
                </a:solidFill>
              </a:rPr>
              <a:t>государственному экологическому </a:t>
            </a:r>
            <a:br>
              <a:rPr lang="ru-RU" sz="3200" dirty="0">
                <a:solidFill>
                  <a:schemeClr val="tx1"/>
                </a:solidFill>
              </a:rPr>
            </a:br>
            <a:r>
              <a:rPr lang="ru-RU" sz="3200" dirty="0" smtClean="0">
                <a:solidFill>
                  <a:schemeClr val="tx1"/>
                </a:solidFill>
              </a:rPr>
              <a:t>контролю:</a:t>
            </a:r>
            <a:r>
              <a:rPr lang="ru-RU" sz="4000" dirty="0" smtClean="0"/>
              <a:t> </a:t>
            </a:r>
            <a:endParaRPr lang="ru-RU" sz="4000" dirty="0"/>
          </a:p>
        </p:txBody>
      </p:sp>
      <p:sp>
        <p:nvSpPr>
          <p:cNvPr id="40963" name="Rectangle 3"/>
          <p:cNvSpPr>
            <a:spLocks noGrp="1" noChangeArrowheads="1"/>
          </p:cNvSpPr>
          <p:nvPr>
            <p:ph idx="1"/>
          </p:nvPr>
        </p:nvSpPr>
        <p:spPr>
          <a:xfrm>
            <a:off x="395288" y="2852738"/>
            <a:ext cx="8229600" cy="3240087"/>
          </a:xfrm>
        </p:spPr>
        <p:txBody>
          <a:bodyPr/>
          <a:lstStyle/>
          <a:p>
            <a:pPr>
              <a:lnSpc>
                <a:spcPct val="80000"/>
              </a:lnSpc>
            </a:pPr>
            <a:endParaRPr lang="ru-RU" altLang="ru-RU" sz="2000" smtClean="0">
              <a:latin typeface="Times New Roman" panose="02020603050405020304" pitchFamily="18" charset="0"/>
            </a:endParaRPr>
          </a:p>
          <a:p>
            <a:pPr>
              <a:lnSpc>
                <a:spcPct val="80000"/>
              </a:lnSpc>
            </a:pPr>
            <a:r>
              <a:rPr lang="ru-RU" altLang="ru-RU" sz="2400" smtClean="0">
                <a:latin typeface="Times New Roman" panose="02020603050405020304" pitchFamily="18" charset="0"/>
              </a:rPr>
              <a:t>Приказы Минприроды РФ «Об утверждении списка конкретных объектов хозяйственной и иной деятельности, оказывающих негативное воздействие на окружающую среду и подлежащих федеральному государственному экологическому контролю»</a:t>
            </a:r>
          </a:p>
          <a:p>
            <a:pPr>
              <a:lnSpc>
                <a:spcPct val="80000"/>
              </a:lnSpc>
            </a:pPr>
            <a:r>
              <a:rPr lang="ru-RU" altLang="ru-RU" sz="2400" smtClean="0">
                <a:latin typeface="Times New Roman" panose="02020603050405020304" pitchFamily="18" charset="0"/>
                <a:cs typeface="Times New Roman" panose="02020603050405020304" pitchFamily="18" charset="0"/>
                <a:hlinkClick r:id="rId2"/>
              </a:rPr>
              <a:t>Постановление Правительства РФ от 28 августа 2015 г. N 903 "Об утверждении критериев определения объектов, подлежащих федеральному государственному экологическому надзору"</a:t>
            </a:r>
            <a:endParaRPr lang="ru-RU" altLang="ru-RU" sz="2400" b="1" smtClean="0">
              <a:latin typeface="Times New Roman" panose="02020603050405020304" pitchFamily="18" charset="0"/>
              <a:cs typeface="Times New Roman" panose="02020603050405020304" pitchFamily="18" charset="0"/>
            </a:endParaRPr>
          </a:p>
          <a:p>
            <a:pPr>
              <a:lnSpc>
                <a:spcPct val="80000"/>
              </a:lnSpc>
            </a:pPr>
            <a:endParaRPr lang="ru-RU" altLang="ru-RU" sz="2400" smtClean="0">
              <a:latin typeface="Times New Roman" panose="02020603050405020304" pitchFamily="18" charset="0"/>
            </a:endParaRPr>
          </a:p>
          <a:p>
            <a:pPr>
              <a:lnSpc>
                <a:spcPct val="80000"/>
              </a:lnSpc>
            </a:pPr>
            <a:endParaRPr lang="ru-RU" altLang="ru-RU" sz="2000" smtClean="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63">
                                            <p:txEl>
                                              <p:pRg st="1" end="1"/>
                                            </p:txEl>
                                          </p:spTgt>
                                        </p:tgtEl>
                                        <p:attrNameLst>
                                          <p:attrName>style.visibility</p:attrName>
                                        </p:attrNameLst>
                                      </p:cBhvr>
                                      <p:to>
                                        <p:strVal val="visible"/>
                                      </p:to>
                                    </p:set>
                                    <p:anim calcmode="lin" valueType="num">
                                      <p:cBhvr additive="base">
                                        <p:cTn id="7" dur="5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63">
                                            <p:txEl>
                                              <p:pRg st="2" end="2"/>
                                            </p:txEl>
                                          </p:spTgt>
                                        </p:tgtEl>
                                        <p:attrNameLst>
                                          <p:attrName>style.visibility</p:attrName>
                                        </p:attrNameLst>
                                      </p:cBhvr>
                                      <p:to>
                                        <p:strVal val="visible"/>
                                      </p:to>
                                    </p:set>
                                    <p:anim calcmode="lin" valueType="num">
                                      <p:cBhvr additive="base">
                                        <p:cTn id="13" dur="500" fill="hold"/>
                                        <p:tgtEl>
                                          <p:spTgt spid="4096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6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pPr fontAlgn="auto">
              <a:spcAft>
                <a:spcPts val="0"/>
              </a:spcAft>
              <a:defRPr/>
            </a:pPr>
            <a:r>
              <a:rPr lang="ru-RU" sz="1800">
                <a:solidFill>
                  <a:schemeClr val="tx1"/>
                </a:solidFill>
                <a:latin typeface="Times New Roman" pitchFamily="18" charset="0"/>
              </a:rPr>
              <a:t>Порядок выдачи разрешения на выбросы вредных (загрязняющих) веществ в атмосферный воздух установлен </a:t>
            </a:r>
            <a:r>
              <a:rPr lang="ru-RU" sz="1800">
                <a:solidFill>
                  <a:schemeClr val="tx1"/>
                </a:solidFill>
                <a:latin typeface="Times New Roman" pitchFamily="18" charset="0"/>
                <a:cs typeface="Times New Roman" pitchFamily="18" charset="0"/>
              </a:rPr>
              <a:t>Административн</a:t>
            </a:r>
            <a:r>
              <a:rPr lang="ru-RU" sz="1800">
                <a:solidFill>
                  <a:schemeClr val="tx1"/>
                </a:solidFill>
                <a:latin typeface="Times New Roman" pitchFamily="18" charset="0"/>
              </a:rPr>
              <a:t>ым</a:t>
            </a:r>
            <a:r>
              <a:rPr lang="ru-RU" sz="1800">
                <a:solidFill>
                  <a:schemeClr val="tx1"/>
                </a:solidFill>
                <a:latin typeface="Times New Roman" pitchFamily="18" charset="0"/>
                <a:cs typeface="Times New Roman" pitchFamily="18" charset="0"/>
              </a:rPr>
              <a:t> регламент</a:t>
            </a:r>
            <a:r>
              <a:rPr lang="ru-RU" sz="1800">
                <a:solidFill>
                  <a:schemeClr val="tx1"/>
                </a:solidFill>
                <a:latin typeface="Times New Roman" pitchFamily="18" charset="0"/>
              </a:rPr>
              <a:t>ом</a:t>
            </a:r>
            <a:r>
              <a:rPr lang="ru-RU" sz="1800">
                <a:solidFill>
                  <a:schemeClr val="tx1"/>
                </a:solidFill>
                <a:latin typeface="Times New Roman" pitchFamily="18" charset="0"/>
                <a:cs typeface="Times New Roman" pitchFamily="18" charset="0"/>
              </a:rPr>
              <a:t> Федеральной службы по надзору в сфере природопользования по предоставлению государственной услуги по выдаче разрешений на выбросы вредных (загрязняющих) веществ в атмосферный воздух (за исключением радиоактивных веществ), утвержденного Приказом Минприроды РФ от 25.07.2011 № 650</a:t>
            </a:r>
            <a:r>
              <a:rPr lang="ru-RU" sz="1800"/>
              <a:t> </a:t>
            </a:r>
          </a:p>
        </p:txBody>
      </p:sp>
      <p:sp>
        <p:nvSpPr>
          <p:cNvPr id="32771" name="Rectangle 3"/>
          <p:cNvSpPr>
            <a:spLocks noGrp="1" noChangeArrowheads="1"/>
          </p:cNvSpPr>
          <p:nvPr>
            <p:ph idx="1"/>
          </p:nvPr>
        </p:nvSpPr>
        <p:spPr/>
        <p:txBody>
          <a:bodyPr/>
          <a:lstStyle/>
          <a:p>
            <a:pPr algn="just">
              <a:lnSpc>
                <a:spcPct val="80000"/>
              </a:lnSpc>
            </a:pPr>
            <a:r>
              <a:rPr lang="ru-RU" altLang="ru-RU" sz="1600" smtClean="0"/>
              <a:t>Для получения разрешения на выбросы  заявитель представляет в территориальный орган Росприроднадзора заявление, содержащее следующие сведения: наименование юридического лица, Ф.И.О. индивидуального предпринимателя, юридический и почтовый адрес, телефон, государственный регистрационный номер записи регистрации Заявителя, подтверждающий факт внесения сведений о Заявителе в единый государственный реестр юридических лиц (индивидуальных предпринимателей), идентификационный номер налогоплательщика (ИНН), реквизиты документа, подтверждающего уплату государственной пошлины, опись представляемых материалов, сведения о местонахождении отдельных производственных площадок. К заявлению прилагаются следующие документы следующих документов:</a:t>
            </a:r>
          </a:p>
          <a:p>
            <a:pPr algn="just">
              <a:lnSpc>
                <a:spcPct val="80000"/>
              </a:lnSpc>
            </a:pPr>
            <a:r>
              <a:rPr lang="ru-RU" altLang="ru-RU" sz="1600" smtClean="0"/>
              <a:t>утвержденных в установленном порядке и действующих нормативов ПДВ и ВСВ для каждого конкретного стационарного источника выбросов вредных (загрязняющих) веществ в атмосферный воздух и хозяйствующего субъекта в целом или по отдельным производственным территориям;</a:t>
            </a:r>
          </a:p>
          <a:p>
            <a:pPr algn="just">
              <a:lnSpc>
                <a:spcPct val="80000"/>
              </a:lnSpc>
            </a:pPr>
            <a:r>
              <a:rPr lang="ru-RU" altLang="ru-RU" sz="1600" smtClean="0"/>
              <a:t>утвержденного в установленном порядке плана снижения выбросов вредных (загрязняющих) веществ в атмосферный воздух и утвержденных органом исполнительной власти соответствующего субъекта Российской Федерации сроков поэтапного достижения нормативов ПДВ (в случае если при установлении нормативов ПДВ установлено, что их достижение заявителем не обеспечивается), а также информацию о выполнении завершенных этапов указанного плана.</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ctrTitle"/>
          </p:nvPr>
        </p:nvSpPr>
        <p:spPr>
          <a:xfrm>
            <a:off x="684213" y="765175"/>
            <a:ext cx="7772400" cy="1828800"/>
          </a:xfrm>
        </p:spPr>
        <p:txBody>
          <a:bodyPr>
            <a:normAutofit fontScale="90000"/>
          </a:bodyPr>
          <a:lstStyle/>
          <a:p>
            <a:pPr fontAlgn="auto">
              <a:spcAft>
                <a:spcPts val="0"/>
              </a:spcAft>
              <a:defRPr/>
            </a:pPr>
            <a:r>
              <a:rPr lang="ru-RU" dirty="0"/>
              <a:t>Подходы к проведению инвентаризации источников выбросов</a:t>
            </a:r>
          </a:p>
        </p:txBody>
      </p:sp>
      <p:pic>
        <p:nvPicPr>
          <p:cNvPr id="5" name="Рисунок 4" descr="1366965925_pdv.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5650" y="4476750"/>
            <a:ext cx="238125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Рисунок 7" descr="159_3D-Man-Suchen.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4075" y="3573463"/>
            <a:ext cx="2425700"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Рисунок 8" descr="1366965925_pdv.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1773238"/>
            <a:ext cx="5256212"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2" presetClass="exit" presetSubtype="0" fill="hold" nodeType="clickEffect">
                                  <p:stCondLst>
                                    <p:cond delay="0"/>
                                  </p:stCondLst>
                                  <p:childTnLst>
                                    <p:animScale>
                                      <p:cBhvr>
                                        <p:cTn id="12" dur="1000" accel="50000">
                                          <p:stCondLst>
                                            <p:cond delay="0"/>
                                          </p:stCondLst>
                                        </p:cTn>
                                        <p:tgtEl>
                                          <p:spTgt spid="9"/>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13" dur="1000" accel="50000">
                                          <p:stCondLst>
                                            <p:cond delay="0"/>
                                          </p:stCondLst>
                                        </p:cTn>
                                        <p:tgtEl>
                                          <p:spTgt spid="9"/>
                                        </p:tgtEl>
                                        <p:attrNameLst>
                                          <p:attrName>ppt_x</p:attrName>
                                          <p:attrName>ppt_y</p:attrName>
                                        </p:attrNameLst>
                                      </p:cBhvr>
                                    </p:animMotion>
                                    <p:animEffect transition="out" filter="fade">
                                      <p:cBhvr>
                                        <p:cTn id="14" dur="1000"/>
                                        <p:tgtEl>
                                          <p:spTgt spid="9"/>
                                        </p:tgtEl>
                                      </p:cBhvr>
                                    </p:animEffect>
                                    <p:set>
                                      <p:cBhvr>
                                        <p:cTn id="15" dur="1" fill="hold">
                                          <p:stCondLst>
                                            <p:cond delay="999"/>
                                          </p:stCondLst>
                                        </p:cTn>
                                        <p:tgtEl>
                                          <p:spTgt spid="9"/>
                                        </p:tgtEl>
                                        <p:attrNameLst>
                                          <p:attrName>style.visibility</p:attrName>
                                        </p:attrNameLst>
                                      </p:cBhvr>
                                      <p:to>
                                        <p:strVal val="hidden"/>
                                      </p:to>
                                    </p:set>
                                  </p:childTnLst>
                                </p:cTn>
                              </p:par>
                            </p:childTnLst>
                          </p:cTn>
                        </p:par>
                        <p:par>
                          <p:cTn id="16" fill="hold" nodeType="afterGroup">
                            <p:stCondLst>
                              <p:cond delay="1000"/>
                            </p:stCondLst>
                            <p:childTnLst>
                              <p:par>
                                <p:cTn id="17" presetID="2" presetClass="entr" presetSubtype="4"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3"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
                                        <p:tgtEl>
                                          <p:spTgt spid="8"/>
                                        </p:tgtEl>
                                      </p:cBhvr>
                                    </p:animEffect>
                                    <p:anim calcmode="lin" valueType="num">
                                      <p:cBhvr>
                                        <p:cTn id="26" dur="400" fill="hold"/>
                                        <p:tgtEl>
                                          <p:spTgt spid="8"/>
                                        </p:tgtEl>
                                        <p:attrNameLst>
                                          <p:attrName>ppt_x</p:attrName>
                                        </p:attrNameLst>
                                      </p:cBhvr>
                                      <p:tavLst>
                                        <p:tav tm="0">
                                          <p:val>
                                            <p:strVal val="#ppt_x"/>
                                          </p:val>
                                        </p:tav>
                                        <p:tav tm="100000">
                                          <p:val>
                                            <p:strVal val="#ppt_x"/>
                                          </p:val>
                                        </p:tav>
                                      </p:tavLst>
                                    </p:anim>
                                    <p:anim calcmode="lin" valueType="num">
                                      <p:cBhvr>
                                        <p:cTn id="27" dur="400" fill="hold"/>
                                        <p:tgtEl>
                                          <p:spTgt spid="8"/>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17"/>
          <p:cNvSpPr>
            <a:spLocks noChangeArrowheads="1"/>
          </p:cNvSpPr>
          <p:nvPr/>
        </p:nvSpPr>
        <p:spPr bwMode="auto">
          <a:xfrm>
            <a:off x="827088" y="4005263"/>
            <a:ext cx="7632700" cy="2232025"/>
          </a:xfrm>
          <a:prstGeom prst="rect">
            <a:avLst/>
          </a:prstGeom>
          <a:solidFill>
            <a:srgbClr val="666699"/>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ru-RU" altLang="ru-RU"/>
          </a:p>
        </p:txBody>
      </p:sp>
      <p:sp>
        <p:nvSpPr>
          <p:cNvPr id="4099" name="Rectangle 2"/>
          <p:cNvSpPr>
            <a:spLocks noChangeArrowheads="1"/>
          </p:cNvSpPr>
          <p:nvPr/>
        </p:nvSpPr>
        <p:spPr bwMode="auto">
          <a:xfrm>
            <a:off x="2771775" y="1916113"/>
            <a:ext cx="3671888" cy="792162"/>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lang="ru-RU" altLang="ru-RU"/>
          </a:p>
        </p:txBody>
      </p:sp>
      <p:sp>
        <p:nvSpPr>
          <p:cNvPr id="4100" name="Line 3"/>
          <p:cNvSpPr>
            <a:spLocks noChangeShapeType="1"/>
          </p:cNvSpPr>
          <p:nvPr/>
        </p:nvSpPr>
        <p:spPr bwMode="auto">
          <a:xfrm>
            <a:off x="6156325" y="836613"/>
            <a:ext cx="10080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01" name="Line 4"/>
          <p:cNvSpPr>
            <a:spLocks noChangeShapeType="1"/>
          </p:cNvSpPr>
          <p:nvPr/>
        </p:nvSpPr>
        <p:spPr bwMode="auto">
          <a:xfrm flipH="1">
            <a:off x="1835150" y="836613"/>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02" name="Line 5"/>
          <p:cNvSpPr>
            <a:spLocks noChangeShapeType="1"/>
          </p:cNvSpPr>
          <p:nvPr/>
        </p:nvSpPr>
        <p:spPr bwMode="auto">
          <a:xfrm flipH="1">
            <a:off x="2555875" y="1125538"/>
            <a:ext cx="6477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03" name="Line 6"/>
          <p:cNvSpPr>
            <a:spLocks noChangeShapeType="1"/>
          </p:cNvSpPr>
          <p:nvPr/>
        </p:nvSpPr>
        <p:spPr bwMode="auto">
          <a:xfrm>
            <a:off x="6156325" y="1125538"/>
            <a:ext cx="576263" cy="576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04" name="Line 7"/>
          <p:cNvSpPr>
            <a:spLocks noChangeShapeType="1"/>
          </p:cNvSpPr>
          <p:nvPr/>
        </p:nvSpPr>
        <p:spPr bwMode="auto">
          <a:xfrm>
            <a:off x="4643438" y="1052513"/>
            <a:ext cx="0"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05" name="Oval 8"/>
          <p:cNvSpPr>
            <a:spLocks noChangeArrowheads="1"/>
          </p:cNvSpPr>
          <p:nvPr/>
        </p:nvSpPr>
        <p:spPr bwMode="auto">
          <a:xfrm>
            <a:off x="2555875" y="404813"/>
            <a:ext cx="3887788" cy="936625"/>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lang="ru-RU" altLang="ru-RU"/>
          </a:p>
          <a:p>
            <a:pPr algn="ctr" eaLnBrk="1" hangingPunct="1"/>
            <a:r>
              <a:rPr lang="ru-RU" altLang="ru-RU" sz="1600"/>
              <a:t>Деятельность предприятия </a:t>
            </a:r>
          </a:p>
          <a:p>
            <a:pPr algn="ctr" eaLnBrk="1" hangingPunct="1"/>
            <a:r>
              <a:rPr lang="ru-RU" altLang="ru-RU" sz="1600"/>
              <a:t>в области охраны </a:t>
            </a:r>
          </a:p>
          <a:p>
            <a:pPr algn="ctr" eaLnBrk="1" hangingPunct="1"/>
            <a:r>
              <a:rPr lang="ru-RU" altLang="ru-RU" sz="1600"/>
              <a:t>атмосферного воздуха</a:t>
            </a:r>
          </a:p>
          <a:p>
            <a:pPr algn="ctr" eaLnBrk="1" hangingPunct="1"/>
            <a:endParaRPr lang="ru-RU" altLang="ru-RU" sz="1600"/>
          </a:p>
        </p:txBody>
      </p:sp>
      <p:sp>
        <p:nvSpPr>
          <p:cNvPr id="4106" name="Text Box 9"/>
          <p:cNvSpPr txBox="1">
            <a:spLocks noChangeArrowheads="1"/>
          </p:cNvSpPr>
          <p:nvPr/>
        </p:nvSpPr>
        <p:spPr bwMode="auto">
          <a:xfrm>
            <a:off x="2987675" y="1989138"/>
            <a:ext cx="32496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ru-RU" altLang="ru-RU"/>
              <a:t>Проведение инвентаризации</a:t>
            </a:r>
          </a:p>
          <a:p>
            <a:pPr eaLnBrk="1" hangingPunct="1"/>
            <a:r>
              <a:rPr lang="ru-RU" altLang="ru-RU"/>
              <a:t> источников выбросов ЗВ</a:t>
            </a:r>
          </a:p>
        </p:txBody>
      </p:sp>
      <p:sp>
        <p:nvSpPr>
          <p:cNvPr id="4107" name="Line 10"/>
          <p:cNvSpPr>
            <a:spLocks noChangeShapeType="1"/>
          </p:cNvSpPr>
          <p:nvPr/>
        </p:nvSpPr>
        <p:spPr bwMode="auto">
          <a:xfrm>
            <a:off x="4643438" y="2708275"/>
            <a:ext cx="0"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08" name="Rectangle 11"/>
          <p:cNvSpPr>
            <a:spLocks noChangeArrowheads="1"/>
          </p:cNvSpPr>
          <p:nvPr/>
        </p:nvSpPr>
        <p:spPr bwMode="auto">
          <a:xfrm>
            <a:off x="2771775" y="3357563"/>
            <a:ext cx="3671888" cy="503237"/>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lang="ru-RU" altLang="ru-RU"/>
          </a:p>
        </p:txBody>
      </p:sp>
      <p:sp>
        <p:nvSpPr>
          <p:cNvPr id="4109" name="Text Box 12"/>
          <p:cNvSpPr txBox="1">
            <a:spLocks noChangeArrowheads="1"/>
          </p:cNvSpPr>
          <p:nvPr/>
        </p:nvSpPr>
        <p:spPr bwMode="auto">
          <a:xfrm>
            <a:off x="3203575" y="3429000"/>
            <a:ext cx="28019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ru-RU" altLang="ru-RU"/>
              <a:t>Разработка проекта ПДВ</a:t>
            </a:r>
          </a:p>
        </p:txBody>
      </p:sp>
      <p:sp>
        <p:nvSpPr>
          <p:cNvPr id="4110" name="Line 13"/>
          <p:cNvSpPr>
            <a:spLocks noChangeShapeType="1"/>
          </p:cNvSpPr>
          <p:nvPr/>
        </p:nvSpPr>
        <p:spPr bwMode="auto">
          <a:xfrm>
            <a:off x="4643438" y="3860800"/>
            <a:ext cx="2160587" cy="10080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11" name="Line 14"/>
          <p:cNvSpPr>
            <a:spLocks noChangeShapeType="1"/>
          </p:cNvSpPr>
          <p:nvPr/>
        </p:nvSpPr>
        <p:spPr bwMode="auto">
          <a:xfrm flipH="1">
            <a:off x="2195513" y="3860800"/>
            <a:ext cx="2447925" cy="10080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12" name="Rectangle 15"/>
          <p:cNvSpPr>
            <a:spLocks noChangeArrowheads="1"/>
          </p:cNvSpPr>
          <p:nvPr/>
        </p:nvSpPr>
        <p:spPr bwMode="auto">
          <a:xfrm>
            <a:off x="323850" y="4868863"/>
            <a:ext cx="4032250" cy="503237"/>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a:t>Установление нормативов ПДВ (ВСВ)</a:t>
            </a:r>
          </a:p>
        </p:txBody>
      </p:sp>
      <p:sp>
        <p:nvSpPr>
          <p:cNvPr id="4113" name="Rectangle 16"/>
          <p:cNvSpPr>
            <a:spLocks noChangeArrowheads="1"/>
          </p:cNvSpPr>
          <p:nvPr/>
        </p:nvSpPr>
        <p:spPr bwMode="auto">
          <a:xfrm>
            <a:off x="4572000" y="4868863"/>
            <a:ext cx="4248150" cy="503237"/>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a:t>Получение КЭР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05"/>
                                        </p:tgtEl>
                                        <p:attrNameLst>
                                          <p:attrName>style.visibility</p:attrName>
                                        </p:attrNameLst>
                                      </p:cBhvr>
                                      <p:to>
                                        <p:strVal val="visible"/>
                                      </p:to>
                                    </p:set>
                                    <p:animEffect transition="in" filter="checkerboard(across)">
                                      <p:cBhvr>
                                        <p:cTn id="7" dur="500"/>
                                        <p:tgtEl>
                                          <p:spTgt spid="41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wheel(4)">
                                      <p:cBhvr>
                                        <p:cTn id="12" dur="2000"/>
                                        <p:tgtEl>
                                          <p:spTgt spid="4101"/>
                                        </p:tgtEl>
                                      </p:cBhvr>
                                    </p:animEffect>
                                  </p:childTnLst>
                                </p:cTn>
                              </p:par>
                              <p:par>
                                <p:cTn id="13" presetID="21" presetClass="entr" presetSubtype="4" fill="hold" nodeType="withEffect">
                                  <p:stCondLst>
                                    <p:cond delay="0"/>
                                  </p:stCondLst>
                                  <p:childTnLst>
                                    <p:set>
                                      <p:cBhvr>
                                        <p:cTn id="14" dur="1" fill="hold">
                                          <p:stCondLst>
                                            <p:cond delay="0"/>
                                          </p:stCondLst>
                                        </p:cTn>
                                        <p:tgtEl>
                                          <p:spTgt spid="4102"/>
                                        </p:tgtEl>
                                        <p:attrNameLst>
                                          <p:attrName>style.visibility</p:attrName>
                                        </p:attrNameLst>
                                      </p:cBhvr>
                                      <p:to>
                                        <p:strVal val="visible"/>
                                      </p:to>
                                    </p:set>
                                    <p:animEffect transition="in" filter="wheel(4)">
                                      <p:cBhvr>
                                        <p:cTn id="15" dur="2000"/>
                                        <p:tgtEl>
                                          <p:spTgt spid="4102"/>
                                        </p:tgtEl>
                                      </p:cBhvr>
                                    </p:animEffect>
                                  </p:childTnLst>
                                </p:cTn>
                              </p:par>
                              <p:par>
                                <p:cTn id="16" presetID="21" presetClass="entr" presetSubtype="4" fill="hold" nodeType="withEffect">
                                  <p:stCondLst>
                                    <p:cond delay="0"/>
                                  </p:stCondLst>
                                  <p:childTnLst>
                                    <p:set>
                                      <p:cBhvr>
                                        <p:cTn id="17" dur="1" fill="hold">
                                          <p:stCondLst>
                                            <p:cond delay="0"/>
                                          </p:stCondLst>
                                        </p:cTn>
                                        <p:tgtEl>
                                          <p:spTgt spid="4104"/>
                                        </p:tgtEl>
                                        <p:attrNameLst>
                                          <p:attrName>style.visibility</p:attrName>
                                        </p:attrNameLst>
                                      </p:cBhvr>
                                      <p:to>
                                        <p:strVal val="visible"/>
                                      </p:to>
                                    </p:set>
                                    <p:animEffect transition="in" filter="wheel(4)">
                                      <p:cBhvr>
                                        <p:cTn id="18" dur="2000"/>
                                        <p:tgtEl>
                                          <p:spTgt spid="4104"/>
                                        </p:tgtEl>
                                      </p:cBhvr>
                                    </p:animEffect>
                                  </p:childTnLst>
                                </p:cTn>
                              </p:par>
                              <p:par>
                                <p:cTn id="19" presetID="21" presetClass="entr" presetSubtype="4" fill="hold" nodeType="withEffect">
                                  <p:stCondLst>
                                    <p:cond delay="0"/>
                                  </p:stCondLst>
                                  <p:childTnLst>
                                    <p:set>
                                      <p:cBhvr>
                                        <p:cTn id="20" dur="1" fill="hold">
                                          <p:stCondLst>
                                            <p:cond delay="0"/>
                                          </p:stCondLst>
                                        </p:cTn>
                                        <p:tgtEl>
                                          <p:spTgt spid="4103"/>
                                        </p:tgtEl>
                                        <p:attrNameLst>
                                          <p:attrName>style.visibility</p:attrName>
                                        </p:attrNameLst>
                                      </p:cBhvr>
                                      <p:to>
                                        <p:strVal val="visible"/>
                                      </p:to>
                                    </p:set>
                                    <p:animEffect transition="in" filter="wheel(4)">
                                      <p:cBhvr>
                                        <p:cTn id="21" dur="2000"/>
                                        <p:tgtEl>
                                          <p:spTgt spid="4103"/>
                                        </p:tgtEl>
                                      </p:cBhvr>
                                    </p:animEffect>
                                  </p:childTnLst>
                                </p:cTn>
                              </p:par>
                              <p:par>
                                <p:cTn id="22" presetID="21" presetClass="entr" presetSubtype="4" fill="hold" nodeType="withEffect">
                                  <p:stCondLst>
                                    <p:cond delay="0"/>
                                  </p:stCondLst>
                                  <p:childTnLst>
                                    <p:set>
                                      <p:cBhvr>
                                        <p:cTn id="23" dur="1" fill="hold">
                                          <p:stCondLst>
                                            <p:cond delay="0"/>
                                          </p:stCondLst>
                                        </p:cTn>
                                        <p:tgtEl>
                                          <p:spTgt spid="4100"/>
                                        </p:tgtEl>
                                        <p:attrNameLst>
                                          <p:attrName>style.visibility</p:attrName>
                                        </p:attrNameLst>
                                      </p:cBhvr>
                                      <p:to>
                                        <p:strVal val="visible"/>
                                      </p:to>
                                    </p:set>
                                    <p:animEffect transition="in" filter="wheel(4)">
                                      <p:cBhvr>
                                        <p:cTn id="24" dur="2000"/>
                                        <p:tgtEl>
                                          <p:spTgt spid="410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099"/>
                                        </p:tgtEl>
                                        <p:attrNameLst>
                                          <p:attrName>style.visibility</p:attrName>
                                        </p:attrNameLst>
                                      </p:cBhvr>
                                      <p:to>
                                        <p:strVal val="visible"/>
                                      </p:to>
                                    </p:set>
                                    <p:anim calcmode="lin" valueType="num">
                                      <p:cBhvr additive="base">
                                        <p:cTn id="29" dur="500" fill="hold"/>
                                        <p:tgtEl>
                                          <p:spTgt spid="4099"/>
                                        </p:tgtEl>
                                        <p:attrNameLst>
                                          <p:attrName>ppt_x</p:attrName>
                                        </p:attrNameLst>
                                      </p:cBhvr>
                                      <p:tavLst>
                                        <p:tav tm="0">
                                          <p:val>
                                            <p:strVal val="#ppt_x"/>
                                          </p:val>
                                        </p:tav>
                                        <p:tav tm="100000">
                                          <p:val>
                                            <p:strVal val="#ppt_x"/>
                                          </p:val>
                                        </p:tav>
                                      </p:tavLst>
                                    </p:anim>
                                    <p:anim calcmode="lin" valueType="num">
                                      <p:cBhvr additive="base">
                                        <p:cTn id="30" dur="500" fill="hold"/>
                                        <p:tgtEl>
                                          <p:spTgt spid="4099"/>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106"/>
                                        </p:tgtEl>
                                        <p:attrNameLst>
                                          <p:attrName>style.visibility</p:attrName>
                                        </p:attrNameLst>
                                      </p:cBhvr>
                                      <p:to>
                                        <p:strVal val="visible"/>
                                      </p:to>
                                    </p:set>
                                    <p:anim calcmode="lin" valueType="num">
                                      <p:cBhvr additive="base">
                                        <p:cTn id="33" dur="500" fill="hold"/>
                                        <p:tgtEl>
                                          <p:spTgt spid="4106"/>
                                        </p:tgtEl>
                                        <p:attrNameLst>
                                          <p:attrName>ppt_x</p:attrName>
                                        </p:attrNameLst>
                                      </p:cBhvr>
                                      <p:tavLst>
                                        <p:tav tm="0">
                                          <p:val>
                                            <p:strVal val="#ppt_x"/>
                                          </p:val>
                                        </p:tav>
                                        <p:tav tm="100000">
                                          <p:val>
                                            <p:strVal val="#ppt_x"/>
                                          </p:val>
                                        </p:tav>
                                      </p:tavLst>
                                    </p:anim>
                                    <p:anim calcmode="lin" valueType="num">
                                      <p:cBhvr additive="base">
                                        <p:cTn id="34" dur="500" fill="hold"/>
                                        <p:tgtEl>
                                          <p:spTgt spid="4106"/>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1" presetClass="entr" presetSubtype="4" fill="hold" nodeType="clickEffect">
                                  <p:stCondLst>
                                    <p:cond delay="0"/>
                                  </p:stCondLst>
                                  <p:childTnLst>
                                    <p:set>
                                      <p:cBhvr>
                                        <p:cTn id="38" dur="1" fill="hold">
                                          <p:stCondLst>
                                            <p:cond delay="0"/>
                                          </p:stCondLst>
                                        </p:cTn>
                                        <p:tgtEl>
                                          <p:spTgt spid="4107"/>
                                        </p:tgtEl>
                                        <p:attrNameLst>
                                          <p:attrName>style.visibility</p:attrName>
                                        </p:attrNameLst>
                                      </p:cBhvr>
                                      <p:to>
                                        <p:strVal val="visible"/>
                                      </p:to>
                                    </p:set>
                                    <p:animEffect transition="in" filter="wheel(4)">
                                      <p:cBhvr>
                                        <p:cTn id="39" dur="2000"/>
                                        <p:tgtEl>
                                          <p:spTgt spid="410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4109"/>
                                        </p:tgtEl>
                                        <p:attrNameLst>
                                          <p:attrName>style.visibility</p:attrName>
                                        </p:attrNameLst>
                                      </p:cBhvr>
                                      <p:to>
                                        <p:strVal val="visible"/>
                                      </p:to>
                                    </p:set>
                                    <p:anim calcmode="lin" valueType="num">
                                      <p:cBhvr additive="base">
                                        <p:cTn id="44" dur="500" fill="hold"/>
                                        <p:tgtEl>
                                          <p:spTgt spid="4109"/>
                                        </p:tgtEl>
                                        <p:attrNameLst>
                                          <p:attrName>ppt_x</p:attrName>
                                        </p:attrNameLst>
                                      </p:cBhvr>
                                      <p:tavLst>
                                        <p:tav tm="0">
                                          <p:val>
                                            <p:strVal val="#ppt_x"/>
                                          </p:val>
                                        </p:tav>
                                        <p:tav tm="100000">
                                          <p:val>
                                            <p:strVal val="#ppt_x"/>
                                          </p:val>
                                        </p:tav>
                                      </p:tavLst>
                                    </p:anim>
                                    <p:anim calcmode="lin" valueType="num">
                                      <p:cBhvr additive="base">
                                        <p:cTn id="45" dur="500" fill="hold"/>
                                        <p:tgtEl>
                                          <p:spTgt spid="4109"/>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4108"/>
                                        </p:tgtEl>
                                        <p:attrNameLst>
                                          <p:attrName>style.visibility</p:attrName>
                                        </p:attrNameLst>
                                      </p:cBhvr>
                                      <p:to>
                                        <p:strVal val="visible"/>
                                      </p:to>
                                    </p:set>
                                    <p:anim calcmode="lin" valueType="num">
                                      <p:cBhvr additive="base">
                                        <p:cTn id="48" dur="500" fill="hold"/>
                                        <p:tgtEl>
                                          <p:spTgt spid="4108"/>
                                        </p:tgtEl>
                                        <p:attrNameLst>
                                          <p:attrName>ppt_x</p:attrName>
                                        </p:attrNameLst>
                                      </p:cBhvr>
                                      <p:tavLst>
                                        <p:tav tm="0">
                                          <p:val>
                                            <p:strVal val="#ppt_x"/>
                                          </p:val>
                                        </p:tav>
                                        <p:tav tm="100000">
                                          <p:val>
                                            <p:strVal val="#ppt_x"/>
                                          </p:val>
                                        </p:tav>
                                      </p:tavLst>
                                    </p:anim>
                                    <p:anim calcmode="lin" valueType="num">
                                      <p:cBhvr additive="base">
                                        <p:cTn id="49" dur="500" fill="hold"/>
                                        <p:tgtEl>
                                          <p:spTgt spid="4108"/>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1" presetClass="entr" presetSubtype="4" fill="hold" nodeType="clickEffect">
                                  <p:stCondLst>
                                    <p:cond delay="0"/>
                                  </p:stCondLst>
                                  <p:childTnLst>
                                    <p:set>
                                      <p:cBhvr>
                                        <p:cTn id="53" dur="1" fill="hold">
                                          <p:stCondLst>
                                            <p:cond delay="0"/>
                                          </p:stCondLst>
                                        </p:cTn>
                                        <p:tgtEl>
                                          <p:spTgt spid="4110"/>
                                        </p:tgtEl>
                                        <p:attrNameLst>
                                          <p:attrName>style.visibility</p:attrName>
                                        </p:attrNameLst>
                                      </p:cBhvr>
                                      <p:to>
                                        <p:strVal val="visible"/>
                                      </p:to>
                                    </p:set>
                                    <p:animEffect transition="in" filter="wheel(4)">
                                      <p:cBhvr>
                                        <p:cTn id="54" dur="2000"/>
                                        <p:tgtEl>
                                          <p:spTgt spid="4110"/>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4098"/>
                                        </p:tgtEl>
                                        <p:attrNameLst>
                                          <p:attrName>style.visibility</p:attrName>
                                        </p:attrNameLst>
                                      </p:cBhvr>
                                      <p:to>
                                        <p:strVal val="visible"/>
                                      </p:to>
                                    </p:set>
                                    <p:anim calcmode="lin" valueType="num">
                                      <p:cBhvr additive="base">
                                        <p:cTn id="59" dur="500" fill="hold"/>
                                        <p:tgtEl>
                                          <p:spTgt spid="4098"/>
                                        </p:tgtEl>
                                        <p:attrNameLst>
                                          <p:attrName>ppt_x</p:attrName>
                                        </p:attrNameLst>
                                      </p:cBhvr>
                                      <p:tavLst>
                                        <p:tav tm="0">
                                          <p:val>
                                            <p:strVal val="#ppt_x"/>
                                          </p:val>
                                        </p:tav>
                                        <p:tav tm="100000">
                                          <p:val>
                                            <p:strVal val="#ppt_x"/>
                                          </p:val>
                                        </p:tav>
                                      </p:tavLst>
                                    </p:anim>
                                    <p:anim calcmode="lin" valueType="num">
                                      <p:cBhvr additive="base">
                                        <p:cTn id="60" dur="500" fill="hold"/>
                                        <p:tgtEl>
                                          <p:spTgt spid="409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113"/>
                                        </p:tgtEl>
                                        <p:attrNameLst>
                                          <p:attrName>style.visibility</p:attrName>
                                        </p:attrNameLst>
                                      </p:cBhvr>
                                      <p:to>
                                        <p:strVal val="visible"/>
                                      </p:to>
                                    </p:set>
                                    <p:anim calcmode="lin" valueType="num">
                                      <p:cBhvr additive="base">
                                        <p:cTn id="63" dur="500" fill="hold"/>
                                        <p:tgtEl>
                                          <p:spTgt spid="4113"/>
                                        </p:tgtEl>
                                        <p:attrNameLst>
                                          <p:attrName>ppt_x</p:attrName>
                                        </p:attrNameLst>
                                      </p:cBhvr>
                                      <p:tavLst>
                                        <p:tav tm="0">
                                          <p:val>
                                            <p:strVal val="#ppt_x"/>
                                          </p:val>
                                        </p:tav>
                                        <p:tav tm="100000">
                                          <p:val>
                                            <p:strVal val="#ppt_x"/>
                                          </p:val>
                                        </p:tav>
                                      </p:tavLst>
                                    </p:anim>
                                    <p:anim calcmode="lin" valueType="num">
                                      <p:cBhvr additive="base">
                                        <p:cTn id="64" dur="500" fill="hold"/>
                                        <p:tgtEl>
                                          <p:spTgt spid="4113"/>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4112"/>
                                        </p:tgtEl>
                                        <p:attrNameLst>
                                          <p:attrName>style.visibility</p:attrName>
                                        </p:attrNameLst>
                                      </p:cBhvr>
                                      <p:to>
                                        <p:strVal val="visible"/>
                                      </p:to>
                                    </p:set>
                                    <p:anim calcmode="lin" valueType="num">
                                      <p:cBhvr additive="base">
                                        <p:cTn id="67" dur="500" fill="hold"/>
                                        <p:tgtEl>
                                          <p:spTgt spid="4112"/>
                                        </p:tgtEl>
                                        <p:attrNameLst>
                                          <p:attrName>ppt_x</p:attrName>
                                        </p:attrNameLst>
                                      </p:cBhvr>
                                      <p:tavLst>
                                        <p:tav tm="0">
                                          <p:val>
                                            <p:strVal val="#ppt_x"/>
                                          </p:val>
                                        </p:tav>
                                        <p:tav tm="100000">
                                          <p:val>
                                            <p:strVal val="#ppt_x"/>
                                          </p:val>
                                        </p:tav>
                                      </p:tavLst>
                                    </p:anim>
                                    <p:anim calcmode="lin" valueType="num">
                                      <p:cBhvr additive="base">
                                        <p:cTn id="68" dur="500" fill="hold"/>
                                        <p:tgtEl>
                                          <p:spTgt spid="4112"/>
                                        </p:tgtEl>
                                        <p:attrNameLst>
                                          <p:attrName>ppt_y</p:attrName>
                                        </p:attrNameLst>
                                      </p:cBhvr>
                                      <p:tavLst>
                                        <p:tav tm="0">
                                          <p:val>
                                            <p:strVal val="1+#ppt_h/2"/>
                                          </p:val>
                                        </p:tav>
                                        <p:tav tm="100000">
                                          <p:val>
                                            <p:strVal val="#ppt_y"/>
                                          </p:val>
                                        </p:tav>
                                      </p:tavLst>
                                    </p:anim>
                                  </p:childTnLst>
                                </p:cTn>
                              </p:par>
                            </p:childTnLst>
                          </p:cTn>
                        </p:par>
                        <p:par>
                          <p:cTn id="69" fill="hold" nodeType="afterGroup">
                            <p:stCondLst>
                              <p:cond delay="500"/>
                            </p:stCondLst>
                            <p:childTnLst>
                              <p:par>
                                <p:cTn id="70" presetID="21" presetClass="entr" presetSubtype="4" fill="hold" nodeType="afterEffect">
                                  <p:stCondLst>
                                    <p:cond delay="0"/>
                                  </p:stCondLst>
                                  <p:childTnLst>
                                    <p:set>
                                      <p:cBhvr>
                                        <p:cTn id="71" dur="1" fill="hold">
                                          <p:stCondLst>
                                            <p:cond delay="0"/>
                                          </p:stCondLst>
                                        </p:cTn>
                                        <p:tgtEl>
                                          <p:spTgt spid="4110"/>
                                        </p:tgtEl>
                                        <p:attrNameLst>
                                          <p:attrName>style.visibility</p:attrName>
                                        </p:attrNameLst>
                                      </p:cBhvr>
                                      <p:to>
                                        <p:strVal val="visible"/>
                                      </p:to>
                                    </p:set>
                                    <p:animEffect transition="in" filter="wheel(4)">
                                      <p:cBhvr>
                                        <p:cTn id="72" dur="2000"/>
                                        <p:tgtEl>
                                          <p:spTgt spid="4110"/>
                                        </p:tgtEl>
                                      </p:cBhvr>
                                    </p:animEffect>
                                  </p:childTnLst>
                                </p:cTn>
                              </p:par>
                              <p:par>
                                <p:cTn id="73" presetID="21" presetClass="entr" presetSubtype="4" fill="hold" nodeType="withEffect">
                                  <p:stCondLst>
                                    <p:cond delay="0"/>
                                  </p:stCondLst>
                                  <p:childTnLst>
                                    <p:set>
                                      <p:cBhvr>
                                        <p:cTn id="74" dur="1" fill="hold">
                                          <p:stCondLst>
                                            <p:cond delay="0"/>
                                          </p:stCondLst>
                                        </p:cTn>
                                        <p:tgtEl>
                                          <p:spTgt spid="4111"/>
                                        </p:tgtEl>
                                        <p:attrNameLst>
                                          <p:attrName>style.visibility</p:attrName>
                                        </p:attrNameLst>
                                      </p:cBhvr>
                                      <p:to>
                                        <p:strVal val="visible"/>
                                      </p:to>
                                    </p:set>
                                    <p:animEffect transition="in" filter="wheel(4)">
                                      <p:cBhvr>
                                        <p:cTn id="75" dur="2000"/>
                                        <p:tgtEl>
                                          <p:spTgt spid="4111"/>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5" presetClass="exit" presetSubtype="0" fill="hold" nodeType="clickEffect">
                                  <p:stCondLst>
                                    <p:cond delay="0"/>
                                  </p:stCondLst>
                                  <p:childTnLst>
                                    <p:animEffect transition="out" filter="fade">
                                      <p:cBhvr>
                                        <p:cTn id="79" dur="2000"/>
                                        <p:tgtEl>
                                          <p:spTgt spid="4104"/>
                                        </p:tgtEl>
                                      </p:cBhvr>
                                    </p:animEffect>
                                    <p:anim calcmode="lin" valueType="num">
                                      <p:cBhvr>
                                        <p:cTn id="80" dur="2000"/>
                                        <p:tgtEl>
                                          <p:spTgt spid="4104"/>
                                        </p:tgtEl>
                                        <p:attrNameLst>
                                          <p:attrName>style.rotation</p:attrName>
                                        </p:attrNameLst>
                                      </p:cBhvr>
                                      <p:tavLst>
                                        <p:tav tm="0">
                                          <p:val>
                                            <p:fltVal val="0"/>
                                          </p:val>
                                        </p:tav>
                                        <p:tav tm="100000">
                                          <p:val>
                                            <p:fltVal val="720"/>
                                          </p:val>
                                        </p:tav>
                                      </p:tavLst>
                                    </p:anim>
                                    <p:anim calcmode="lin" valueType="num">
                                      <p:cBhvr>
                                        <p:cTn id="81" dur="2000"/>
                                        <p:tgtEl>
                                          <p:spTgt spid="4104"/>
                                        </p:tgtEl>
                                        <p:attrNameLst>
                                          <p:attrName>ppt_h</p:attrName>
                                        </p:attrNameLst>
                                      </p:cBhvr>
                                      <p:tavLst>
                                        <p:tav tm="0">
                                          <p:val>
                                            <p:strVal val="ppt_h"/>
                                          </p:val>
                                        </p:tav>
                                        <p:tav tm="100000">
                                          <p:val>
                                            <p:fltVal val="0"/>
                                          </p:val>
                                        </p:tav>
                                      </p:tavLst>
                                    </p:anim>
                                    <p:anim calcmode="lin" valueType="num">
                                      <p:cBhvr>
                                        <p:cTn id="82" dur="2000"/>
                                        <p:tgtEl>
                                          <p:spTgt spid="4104"/>
                                        </p:tgtEl>
                                        <p:attrNameLst>
                                          <p:attrName>ppt_w</p:attrName>
                                        </p:attrNameLst>
                                      </p:cBhvr>
                                      <p:tavLst>
                                        <p:tav tm="0">
                                          <p:val>
                                            <p:strVal val="ppt_w"/>
                                          </p:val>
                                        </p:tav>
                                        <p:tav tm="100000">
                                          <p:val>
                                            <p:fltVal val="0"/>
                                          </p:val>
                                        </p:tav>
                                      </p:tavLst>
                                    </p:anim>
                                    <p:set>
                                      <p:cBhvr>
                                        <p:cTn id="83" dur="1" fill="hold">
                                          <p:stCondLst>
                                            <p:cond delay="1999"/>
                                          </p:stCondLst>
                                        </p:cTn>
                                        <p:tgtEl>
                                          <p:spTgt spid="4104"/>
                                        </p:tgtEl>
                                        <p:attrNameLst>
                                          <p:attrName>style.visibility</p:attrName>
                                        </p:attrNameLst>
                                      </p:cBhvr>
                                      <p:to>
                                        <p:strVal val="hidden"/>
                                      </p:to>
                                    </p:set>
                                  </p:childTnLst>
                                </p:cTn>
                              </p:par>
                              <p:par>
                                <p:cTn id="84" presetID="35" presetClass="exit" presetSubtype="0" fill="hold" grpId="1" nodeType="withEffect">
                                  <p:stCondLst>
                                    <p:cond delay="0"/>
                                  </p:stCondLst>
                                  <p:childTnLst>
                                    <p:animEffect transition="out" filter="fade">
                                      <p:cBhvr>
                                        <p:cTn id="85" dur="2000"/>
                                        <p:tgtEl>
                                          <p:spTgt spid="4106"/>
                                        </p:tgtEl>
                                      </p:cBhvr>
                                    </p:animEffect>
                                    <p:anim calcmode="lin" valueType="num">
                                      <p:cBhvr>
                                        <p:cTn id="86" dur="2000"/>
                                        <p:tgtEl>
                                          <p:spTgt spid="4106"/>
                                        </p:tgtEl>
                                        <p:attrNameLst>
                                          <p:attrName>style.rotation</p:attrName>
                                        </p:attrNameLst>
                                      </p:cBhvr>
                                      <p:tavLst>
                                        <p:tav tm="0">
                                          <p:val>
                                            <p:fltVal val="0"/>
                                          </p:val>
                                        </p:tav>
                                        <p:tav tm="100000">
                                          <p:val>
                                            <p:fltVal val="720"/>
                                          </p:val>
                                        </p:tav>
                                      </p:tavLst>
                                    </p:anim>
                                    <p:anim calcmode="lin" valueType="num">
                                      <p:cBhvr>
                                        <p:cTn id="87" dur="2000"/>
                                        <p:tgtEl>
                                          <p:spTgt spid="4106"/>
                                        </p:tgtEl>
                                        <p:attrNameLst>
                                          <p:attrName>ppt_h</p:attrName>
                                        </p:attrNameLst>
                                      </p:cBhvr>
                                      <p:tavLst>
                                        <p:tav tm="0">
                                          <p:val>
                                            <p:strVal val="ppt_h"/>
                                          </p:val>
                                        </p:tav>
                                        <p:tav tm="100000">
                                          <p:val>
                                            <p:fltVal val="0"/>
                                          </p:val>
                                        </p:tav>
                                      </p:tavLst>
                                    </p:anim>
                                    <p:anim calcmode="lin" valueType="num">
                                      <p:cBhvr>
                                        <p:cTn id="88" dur="2000"/>
                                        <p:tgtEl>
                                          <p:spTgt spid="4106"/>
                                        </p:tgtEl>
                                        <p:attrNameLst>
                                          <p:attrName>ppt_w</p:attrName>
                                        </p:attrNameLst>
                                      </p:cBhvr>
                                      <p:tavLst>
                                        <p:tav tm="0">
                                          <p:val>
                                            <p:strVal val="ppt_w"/>
                                          </p:val>
                                        </p:tav>
                                        <p:tav tm="100000">
                                          <p:val>
                                            <p:fltVal val="0"/>
                                          </p:val>
                                        </p:tav>
                                      </p:tavLst>
                                    </p:anim>
                                    <p:set>
                                      <p:cBhvr>
                                        <p:cTn id="89" dur="1" fill="hold">
                                          <p:stCondLst>
                                            <p:cond delay="1999"/>
                                          </p:stCondLst>
                                        </p:cTn>
                                        <p:tgtEl>
                                          <p:spTgt spid="4106"/>
                                        </p:tgtEl>
                                        <p:attrNameLst>
                                          <p:attrName>style.visibility</p:attrName>
                                        </p:attrNameLst>
                                      </p:cBhvr>
                                      <p:to>
                                        <p:strVal val="hidden"/>
                                      </p:to>
                                    </p:set>
                                  </p:childTnLst>
                                </p:cTn>
                              </p:par>
                              <p:par>
                                <p:cTn id="90" presetID="35" presetClass="exit" presetSubtype="0" fill="hold" grpId="1" nodeType="withEffect">
                                  <p:stCondLst>
                                    <p:cond delay="0"/>
                                  </p:stCondLst>
                                  <p:childTnLst>
                                    <p:animEffect transition="out" filter="fade">
                                      <p:cBhvr>
                                        <p:cTn id="91" dur="2000"/>
                                        <p:tgtEl>
                                          <p:spTgt spid="4099"/>
                                        </p:tgtEl>
                                      </p:cBhvr>
                                    </p:animEffect>
                                    <p:anim calcmode="lin" valueType="num">
                                      <p:cBhvr>
                                        <p:cTn id="92" dur="2000"/>
                                        <p:tgtEl>
                                          <p:spTgt spid="4099"/>
                                        </p:tgtEl>
                                        <p:attrNameLst>
                                          <p:attrName>style.rotation</p:attrName>
                                        </p:attrNameLst>
                                      </p:cBhvr>
                                      <p:tavLst>
                                        <p:tav tm="0">
                                          <p:val>
                                            <p:fltVal val="0"/>
                                          </p:val>
                                        </p:tav>
                                        <p:tav tm="100000">
                                          <p:val>
                                            <p:fltVal val="720"/>
                                          </p:val>
                                        </p:tav>
                                      </p:tavLst>
                                    </p:anim>
                                    <p:anim calcmode="lin" valueType="num">
                                      <p:cBhvr>
                                        <p:cTn id="93" dur="2000"/>
                                        <p:tgtEl>
                                          <p:spTgt spid="4099"/>
                                        </p:tgtEl>
                                        <p:attrNameLst>
                                          <p:attrName>ppt_h</p:attrName>
                                        </p:attrNameLst>
                                      </p:cBhvr>
                                      <p:tavLst>
                                        <p:tav tm="0">
                                          <p:val>
                                            <p:strVal val="ppt_h"/>
                                          </p:val>
                                        </p:tav>
                                        <p:tav tm="100000">
                                          <p:val>
                                            <p:fltVal val="0"/>
                                          </p:val>
                                        </p:tav>
                                      </p:tavLst>
                                    </p:anim>
                                    <p:anim calcmode="lin" valueType="num">
                                      <p:cBhvr>
                                        <p:cTn id="94" dur="2000"/>
                                        <p:tgtEl>
                                          <p:spTgt spid="4099"/>
                                        </p:tgtEl>
                                        <p:attrNameLst>
                                          <p:attrName>ppt_w</p:attrName>
                                        </p:attrNameLst>
                                      </p:cBhvr>
                                      <p:tavLst>
                                        <p:tav tm="0">
                                          <p:val>
                                            <p:strVal val="ppt_w"/>
                                          </p:val>
                                        </p:tav>
                                        <p:tav tm="100000">
                                          <p:val>
                                            <p:fltVal val="0"/>
                                          </p:val>
                                        </p:tav>
                                      </p:tavLst>
                                    </p:anim>
                                    <p:set>
                                      <p:cBhvr>
                                        <p:cTn id="95" dur="1" fill="hold">
                                          <p:stCondLst>
                                            <p:cond delay="1999"/>
                                          </p:stCondLst>
                                        </p:cTn>
                                        <p:tgtEl>
                                          <p:spTgt spid="4099"/>
                                        </p:tgtEl>
                                        <p:attrNameLst>
                                          <p:attrName>style.visibility</p:attrName>
                                        </p:attrNameLst>
                                      </p:cBhvr>
                                      <p:to>
                                        <p:strVal val="hidden"/>
                                      </p:to>
                                    </p:set>
                                  </p:childTnLst>
                                </p:cTn>
                              </p:par>
                              <p:par>
                                <p:cTn id="96" presetID="35" presetClass="exit" presetSubtype="0" fill="hold" nodeType="withEffect">
                                  <p:stCondLst>
                                    <p:cond delay="0"/>
                                  </p:stCondLst>
                                  <p:childTnLst>
                                    <p:animEffect transition="out" filter="fade">
                                      <p:cBhvr>
                                        <p:cTn id="97" dur="2000"/>
                                        <p:tgtEl>
                                          <p:spTgt spid="4107"/>
                                        </p:tgtEl>
                                      </p:cBhvr>
                                    </p:animEffect>
                                    <p:anim calcmode="lin" valueType="num">
                                      <p:cBhvr>
                                        <p:cTn id="98" dur="2000"/>
                                        <p:tgtEl>
                                          <p:spTgt spid="4107"/>
                                        </p:tgtEl>
                                        <p:attrNameLst>
                                          <p:attrName>style.rotation</p:attrName>
                                        </p:attrNameLst>
                                      </p:cBhvr>
                                      <p:tavLst>
                                        <p:tav tm="0">
                                          <p:val>
                                            <p:fltVal val="0"/>
                                          </p:val>
                                        </p:tav>
                                        <p:tav tm="100000">
                                          <p:val>
                                            <p:fltVal val="720"/>
                                          </p:val>
                                        </p:tav>
                                      </p:tavLst>
                                    </p:anim>
                                    <p:anim calcmode="lin" valueType="num">
                                      <p:cBhvr>
                                        <p:cTn id="99" dur="2000"/>
                                        <p:tgtEl>
                                          <p:spTgt spid="4107"/>
                                        </p:tgtEl>
                                        <p:attrNameLst>
                                          <p:attrName>ppt_h</p:attrName>
                                        </p:attrNameLst>
                                      </p:cBhvr>
                                      <p:tavLst>
                                        <p:tav tm="0">
                                          <p:val>
                                            <p:strVal val="ppt_h"/>
                                          </p:val>
                                        </p:tav>
                                        <p:tav tm="100000">
                                          <p:val>
                                            <p:fltVal val="0"/>
                                          </p:val>
                                        </p:tav>
                                      </p:tavLst>
                                    </p:anim>
                                    <p:anim calcmode="lin" valueType="num">
                                      <p:cBhvr>
                                        <p:cTn id="100" dur="2000"/>
                                        <p:tgtEl>
                                          <p:spTgt spid="4107"/>
                                        </p:tgtEl>
                                        <p:attrNameLst>
                                          <p:attrName>ppt_w</p:attrName>
                                        </p:attrNameLst>
                                      </p:cBhvr>
                                      <p:tavLst>
                                        <p:tav tm="0">
                                          <p:val>
                                            <p:strVal val="ppt_w"/>
                                          </p:val>
                                        </p:tav>
                                        <p:tav tm="100000">
                                          <p:val>
                                            <p:fltVal val="0"/>
                                          </p:val>
                                        </p:tav>
                                      </p:tavLst>
                                    </p:anim>
                                    <p:set>
                                      <p:cBhvr>
                                        <p:cTn id="101" dur="1" fill="hold">
                                          <p:stCondLst>
                                            <p:cond delay="1999"/>
                                          </p:stCondLst>
                                        </p:cTn>
                                        <p:tgtEl>
                                          <p:spTgt spid="4107"/>
                                        </p:tgtEl>
                                        <p:attrNameLst>
                                          <p:attrName>style.visibility</p:attrName>
                                        </p:attrNameLst>
                                      </p:cBhvr>
                                      <p:to>
                                        <p:strVal val="hidden"/>
                                      </p:to>
                                    </p:set>
                                  </p:childTnLst>
                                </p:cTn>
                              </p:par>
                              <p:par>
                                <p:cTn id="102" presetID="35" presetClass="exit" presetSubtype="0" fill="hold" grpId="1" nodeType="withEffect">
                                  <p:stCondLst>
                                    <p:cond delay="0"/>
                                  </p:stCondLst>
                                  <p:childTnLst>
                                    <p:animEffect transition="out" filter="fade">
                                      <p:cBhvr>
                                        <p:cTn id="103" dur="2000"/>
                                        <p:tgtEl>
                                          <p:spTgt spid="4109"/>
                                        </p:tgtEl>
                                      </p:cBhvr>
                                    </p:animEffect>
                                    <p:anim calcmode="lin" valueType="num">
                                      <p:cBhvr>
                                        <p:cTn id="104" dur="2000"/>
                                        <p:tgtEl>
                                          <p:spTgt spid="4109"/>
                                        </p:tgtEl>
                                        <p:attrNameLst>
                                          <p:attrName>style.rotation</p:attrName>
                                        </p:attrNameLst>
                                      </p:cBhvr>
                                      <p:tavLst>
                                        <p:tav tm="0">
                                          <p:val>
                                            <p:fltVal val="0"/>
                                          </p:val>
                                        </p:tav>
                                        <p:tav tm="100000">
                                          <p:val>
                                            <p:fltVal val="720"/>
                                          </p:val>
                                        </p:tav>
                                      </p:tavLst>
                                    </p:anim>
                                    <p:anim calcmode="lin" valueType="num">
                                      <p:cBhvr>
                                        <p:cTn id="105" dur="2000"/>
                                        <p:tgtEl>
                                          <p:spTgt spid="4109"/>
                                        </p:tgtEl>
                                        <p:attrNameLst>
                                          <p:attrName>ppt_h</p:attrName>
                                        </p:attrNameLst>
                                      </p:cBhvr>
                                      <p:tavLst>
                                        <p:tav tm="0">
                                          <p:val>
                                            <p:strVal val="ppt_h"/>
                                          </p:val>
                                        </p:tav>
                                        <p:tav tm="100000">
                                          <p:val>
                                            <p:fltVal val="0"/>
                                          </p:val>
                                        </p:tav>
                                      </p:tavLst>
                                    </p:anim>
                                    <p:anim calcmode="lin" valueType="num">
                                      <p:cBhvr>
                                        <p:cTn id="106" dur="2000"/>
                                        <p:tgtEl>
                                          <p:spTgt spid="4109"/>
                                        </p:tgtEl>
                                        <p:attrNameLst>
                                          <p:attrName>ppt_w</p:attrName>
                                        </p:attrNameLst>
                                      </p:cBhvr>
                                      <p:tavLst>
                                        <p:tav tm="0">
                                          <p:val>
                                            <p:strVal val="ppt_w"/>
                                          </p:val>
                                        </p:tav>
                                        <p:tav tm="100000">
                                          <p:val>
                                            <p:fltVal val="0"/>
                                          </p:val>
                                        </p:tav>
                                      </p:tavLst>
                                    </p:anim>
                                    <p:set>
                                      <p:cBhvr>
                                        <p:cTn id="107" dur="1" fill="hold">
                                          <p:stCondLst>
                                            <p:cond delay="1999"/>
                                          </p:stCondLst>
                                        </p:cTn>
                                        <p:tgtEl>
                                          <p:spTgt spid="4109"/>
                                        </p:tgtEl>
                                        <p:attrNameLst>
                                          <p:attrName>style.visibility</p:attrName>
                                        </p:attrNameLst>
                                      </p:cBhvr>
                                      <p:to>
                                        <p:strVal val="hidden"/>
                                      </p:to>
                                    </p:set>
                                  </p:childTnLst>
                                </p:cTn>
                              </p:par>
                              <p:par>
                                <p:cTn id="108" presetID="35" presetClass="exit" presetSubtype="0" fill="hold" grpId="1" nodeType="withEffect">
                                  <p:stCondLst>
                                    <p:cond delay="0"/>
                                  </p:stCondLst>
                                  <p:childTnLst>
                                    <p:animEffect transition="out" filter="fade">
                                      <p:cBhvr>
                                        <p:cTn id="109" dur="2000"/>
                                        <p:tgtEl>
                                          <p:spTgt spid="4108"/>
                                        </p:tgtEl>
                                      </p:cBhvr>
                                    </p:animEffect>
                                    <p:anim calcmode="lin" valueType="num">
                                      <p:cBhvr>
                                        <p:cTn id="110" dur="2000"/>
                                        <p:tgtEl>
                                          <p:spTgt spid="4108"/>
                                        </p:tgtEl>
                                        <p:attrNameLst>
                                          <p:attrName>style.rotation</p:attrName>
                                        </p:attrNameLst>
                                      </p:cBhvr>
                                      <p:tavLst>
                                        <p:tav tm="0">
                                          <p:val>
                                            <p:fltVal val="0"/>
                                          </p:val>
                                        </p:tav>
                                        <p:tav tm="100000">
                                          <p:val>
                                            <p:fltVal val="720"/>
                                          </p:val>
                                        </p:tav>
                                      </p:tavLst>
                                    </p:anim>
                                    <p:anim calcmode="lin" valueType="num">
                                      <p:cBhvr>
                                        <p:cTn id="111" dur="2000"/>
                                        <p:tgtEl>
                                          <p:spTgt spid="4108"/>
                                        </p:tgtEl>
                                        <p:attrNameLst>
                                          <p:attrName>ppt_h</p:attrName>
                                        </p:attrNameLst>
                                      </p:cBhvr>
                                      <p:tavLst>
                                        <p:tav tm="0">
                                          <p:val>
                                            <p:strVal val="ppt_h"/>
                                          </p:val>
                                        </p:tav>
                                        <p:tav tm="100000">
                                          <p:val>
                                            <p:fltVal val="0"/>
                                          </p:val>
                                        </p:tav>
                                      </p:tavLst>
                                    </p:anim>
                                    <p:anim calcmode="lin" valueType="num">
                                      <p:cBhvr>
                                        <p:cTn id="112" dur="2000"/>
                                        <p:tgtEl>
                                          <p:spTgt spid="4108"/>
                                        </p:tgtEl>
                                        <p:attrNameLst>
                                          <p:attrName>ppt_w</p:attrName>
                                        </p:attrNameLst>
                                      </p:cBhvr>
                                      <p:tavLst>
                                        <p:tav tm="0">
                                          <p:val>
                                            <p:strVal val="ppt_w"/>
                                          </p:val>
                                        </p:tav>
                                        <p:tav tm="100000">
                                          <p:val>
                                            <p:fltVal val="0"/>
                                          </p:val>
                                        </p:tav>
                                      </p:tavLst>
                                    </p:anim>
                                    <p:set>
                                      <p:cBhvr>
                                        <p:cTn id="113" dur="1" fill="hold">
                                          <p:stCondLst>
                                            <p:cond delay="1999"/>
                                          </p:stCondLst>
                                        </p:cTn>
                                        <p:tgtEl>
                                          <p:spTgt spid="410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nimBg="1"/>
      <p:bldP spid="4099" grpId="0" animBg="1"/>
      <p:bldP spid="4099" grpId="1" animBg="1"/>
      <p:bldP spid="4105" grpId="0" animBg="1"/>
      <p:bldP spid="4106" grpId="0"/>
      <p:bldP spid="4106" grpId="1"/>
      <p:bldP spid="4108" grpId="0" animBg="1"/>
      <p:bldP spid="4108" grpId="1" animBg="1"/>
      <p:bldP spid="4109" grpId="0"/>
      <p:bldP spid="4109" grpId="1"/>
      <p:bldP spid="4112" grpId="0" animBg="1"/>
      <p:bldP spid="4113"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2771775" y="1916113"/>
            <a:ext cx="3671888" cy="792162"/>
          </a:xfrm>
          <a:prstGeom prst="rect">
            <a:avLst/>
          </a:prstGeom>
          <a:solidFill>
            <a:schemeClr val="accent6"/>
          </a:solidFill>
          <a:ln w="9525">
            <a:solidFill>
              <a:schemeClr val="tx1"/>
            </a:solidFill>
            <a:miter lim="800000"/>
            <a:headEnd/>
            <a:tailEnd/>
          </a:ln>
        </p:spPr>
        <p:txBody>
          <a:bodyPr wrap="none" anchor="ctr"/>
          <a:lstStyle/>
          <a:p>
            <a:pPr algn="ctr" eaLnBrk="1" hangingPunct="1">
              <a:defRPr/>
            </a:pPr>
            <a:endParaRPr lang="ru-RU"/>
          </a:p>
        </p:txBody>
      </p:sp>
      <p:sp>
        <p:nvSpPr>
          <p:cNvPr id="4100" name="Line 3"/>
          <p:cNvSpPr>
            <a:spLocks noChangeShapeType="1"/>
          </p:cNvSpPr>
          <p:nvPr/>
        </p:nvSpPr>
        <p:spPr bwMode="auto">
          <a:xfrm>
            <a:off x="6156325" y="836613"/>
            <a:ext cx="10080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01" name="Line 4"/>
          <p:cNvSpPr>
            <a:spLocks noChangeShapeType="1"/>
          </p:cNvSpPr>
          <p:nvPr/>
        </p:nvSpPr>
        <p:spPr bwMode="auto">
          <a:xfrm flipH="1">
            <a:off x="1835150" y="836613"/>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02" name="Line 5"/>
          <p:cNvSpPr>
            <a:spLocks noChangeShapeType="1"/>
          </p:cNvSpPr>
          <p:nvPr/>
        </p:nvSpPr>
        <p:spPr bwMode="auto">
          <a:xfrm flipH="1">
            <a:off x="2555875" y="1125538"/>
            <a:ext cx="6477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03" name="Line 6"/>
          <p:cNvSpPr>
            <a:spLocks noChangeShapeType="1"/>
          </p:cNvSpPr>
          <p:nvPr/>
        </p:nvSpPr>
        <p:spPr bwMode="auto">
          <a:xfrm>
            <a:off x="6156325" y="1125538"/>
            <a:ext cx="576263" cy="576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04" name="Line 7"/>
          <p:cNvSpPr>
            <a:spLocks noChangeShapeType="1"/>
          </p:cNvSpPr>
          <p:nvPr/>
        </p:nvSpPr>
        <p:spPr bwMode="auto">
          <a:xfrm>
            <a:off x="4643438" y="1052513"/>
            <a:ext cx="0"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05" name="Oval 8"/>
          <p:cNvSpPr>
            <a:spLocks noChangeArrowheads="1"/>
          </p:cNvSpPr>
          <p:nvPr/>
        </p:nvSpPr>
        <p:spPr bwMode="auto">
          <a:xfrm>
            <a:off x="2555875" y="404813"/>
            <a:ext cx="3887788" cy="936625"/>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lang="ru-RU" altLang="ru-RU"/>
          </a:p>
          <a:p>
            <a:pPr algn="ctr" eaLnBrk="1" hangingPunct="1"/>
            <a:r>
              <a:rPr lang="ru-RU" altLang="ru-RU" sz="1600"/>
              <a:t>Деятельность предприятия </a:t>
            </a:r>
          </a:p>
          <a:p>
            <a:pPr algn="ctr" eaLnBrk="1" hangingPunct="1"/>
            <a:r>
              <a:rPr lang="ru-RU" altLang="ru-RU" sz="1600"/>
              <a:t>в области охраны </a:t>
            </a:r>
          </a:p>
          <a:p>
            <a:pPr algn="ctr" eaLnBrk="1" hangingPunct="1"/>
            <a:r>
              <a:rPr lang="ru-RU" altLang="ru-RU" sz="1600"/>
              <a:t>атмосферного воздуха</a:t>
            </a:r>
          </a:p>
          <a:p>
            <a:pPr algn="ctr" eaLnBrk="1" hangingPunct="1"/>
            <a:endParaRPr lang="ru-RU" altLang="ru-RU" sz="1600"/>
          </a:p>
        </p:txBody>
      </p:sp>
      <p:sp>
        <p:nvSpPr>
          <p:cNvPr id="4106" name="Text Box 9"/>
          <p:cNvSpPr txBox="1">
            <a:spLocks noChangeArrowheads="1"/>
          </p:cNvSpPr>
          <p:nvPr/>
        </p:nvSpPr>
        <p:spPr bwMode="auto">
          <a:xfrm>
            <a:off x="2987675" y="1989138"/>
            <a:ext cx="32496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ru-RU" altLang="ru-RU"/>
              <a:t>Проведение инвентаризации</a:t>
            </a:r>
          </a:p>
          <a:p>
            <a:pPr eaLnBrk="1" hangingPunct="1"/>
            <a:r>
              <a:rPr lang="ru-RU" altLang="ru-RU"/>
              <a:t> источников выбросов ЗВ</a:t>
            </a:r>
          </a:p>
        </p:txBody>
      </p:sp>
      <p:sp>
        <p:nvSpPr>
          <p:cNvPr id="4107" name="Line 10"/>
          <p:cNvSpPr>
            <a:spLocks noChangeShapeType="1"/>
          </p:cNvSpPr>
          <p:nvPr/>
        </p:nvSpPr>
        <p:spPr bwMode="auto">
          <a:xfrm>
            <a:off x="4643438" y="2708275"/>
            <a:ext cx="0"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4108" name="Rectangle 11"/>
          <p:cNvSpPr>
            <a:spLocks noChangeArrowheads="1"/>
          </p:cNvSpPr>
          <p:nvPr/>
        </p:nvSpPr>
        <p:spPr bwMode="auto">
          <a:xfrm>
            <a:off x="2771775" y="3357563"/>
            <a:ext cx="3671888" cy="503237"/>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lang="ru-RU" altLang="ru-RU"/>
          </a:p>
        </p:txBody>
      </p:sp>
      <p:sp>
        <p:nvSpPr>
          <p:cNvPr id="4109" name="Text Box 12"/>
          <p:cNvSpPr txBox="1">
            <a:spLocks noChangeArrowheads="1"/>
          </p:cNvSpPr>
          <p:nvPr/>
        </p:nvSpPr>
        <p:spPr bwMode="auto">
          <a:xfrm>
            <a:off x="3203575" y="3429000"/>
            <a:ext cx="28019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ru-RU" altLang="ru-RU"/>
              <a:t>Разработка проекта ПДВ</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05"/>
                                        </p:tgtEl>
                                        <p:attrNameLst>
                                          <p:attrName>style.visibility</p:attrName>
                                        </p:attrNameLst>
                                      </p:cBhvr>
                                      <p:to>
                                        <p:strVal val="visible"/>
                                      </p:to>
                                    </p:set>
                                    <p:animEffect transition="in" filter="checkerboard(across)">
                                      <p:cBhvr>
                                        <p:cTn id="7" dur="500"/>
                                        <p:tgtEl>
                                          <p:spTgt spid="41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wheel(4)">
                                      <p:cBhvr>
                                        <p:cTn id="12" dur="2000"/>
                                        <p:tgtEl>
                                          <p:spTgt spid="4101"/>
                                        </p:tgtEl>
                                      </p:cBhvr>
                                    </p:animEffect>
                                  </p:childTnLst>
                                </p:cTn>
                              </p:par>
                              <p:par>
                                <p:cTn id="13" presetID="21" presetClass="entr" presetSubtype="4" fill="hold" nodeType="withEffect">
                                  <p:stCondLst>
                                    <p:cond delay="0"/>
                                  </p:stCondLst>
                                  <p:childTnLst>
                                    <p:set>
                                      <p:cBhvr>
                                        <p:cTn id="14" dur="1" fill="hold">
                                          <p:stCondLst>
                                            <p:cond delay="0"/>
                                          </p:stCondLst>
                                        </p:cTn>
                                        <p:tgtEl>
                                          <p:spTgt spid="4102"/>
                                        </p:tgtEl>
                                        <p:attrNameLst>
                                          <p:attrName>style.visibility</p:attrName>
                                        </p:attrNameLst>
                                      </p:cBhvr>
                                      <p:to>
                                        <p:strVal val="visible"/>
                                      </p:to>
                                    </p:set>
                                    <p:animEffect transition="in" filter="wheel(4)">
                                      <p:cBhvr>
                                        <p:cTn id="15" dur="2000"/>
                                        <p:tgtEl>
                                          <p:spTgt spid="4102"/>
                                        </p:tgtEl>
                                      </p:cBhvr>
                                    </p:animEffect>
                                  </p:childTnLst>
                                </p:cTn>
                              </p:par>
                              <p:par>
                                <p:cTn id="16" presetID="21" presetClass="entr" presetSubtype="4" fill="hold" nodeType="withEffect">
                                  <p:stCondLst>
                                    <p:cond delay="0"/>
                                  </p:stCondLst>
                                  <p:childTnLst>
                                    <p:set>
                                      <p:cBhvr>
                                        <p:cTn id="17" dur="1" fill="hold">
                                          <p:stCondLst>
                                            <p:cond delay="0"/>
                                          </p:stCondLst>
                                        </p:cTn>
                                        <p:tgtEl>
                                          <p:spTgt spid="4104"/>
                                        </p:tgtEl>
                                        <p:attrNameLst>
                                          <p:attrName>style.visibility</p:attrName>
                                        </p:attrNameLst>
                                      </p:cBhvr>
                                      <p:to>
                                        <p:strVal val="visible"/>
                                      </p:to>
                                    </p:set>
                                    <p:animEffect transition="in" filter="wheel(4)">
                                      <p:cBhvr>
                                        <p:cTn id="18" dur="2000"/>
                                        <p:tgtEl>
                                          <p:spTgt spid="4104"/>
                                        </p:tgtEl>
                                      </p:cBhvr>
                                    </p:animEffect>
                                  </p:childTnLst>
                                </p:cTn>
                              </p:par>
                              <p:par>
                                <p:cTn id="19" presetID="21" presetClass="entr" presetSubtype="4" fill="hold" nodeType="withEffect">
                                  <p:stCondLst>
                                    <p:cond delay="0"/>
                                  </p:stCondLst>
                                  <p:childTnLst>
                                    <p:set>
                                      <p:cBhvr>
                                        <p:cTn id="20" dur="1" fill="hold">
                                          <p:stCondLst>
                                            <p:cond delay="0"/>
                                          </p:stCondLst>
                                        </p:cTn>
                                        <p:tgtEl>
                                          <p:spTgt spid="4103"/>
                                        </p:tgtEl>
                                        <p:attrNameLst>
                                          <p:attrName>style.visibility</p:attrName>
                                        </p:attrNameLst>
                                      </p:cBhvr>
                                      <p:to>
                                        <p:strVal val="visible"/>
                                      </p:to>
                                    </p:set>
                                    <p:animEffect transition="in" filter="wheel(4)">
                                      <p:cBhvr>
                                        <p:cTn id="21" dur="2000"/>
                                        <p:tgtEl>
                                          <p:spTgt spid="4103"/>
                                        </p:tgtEl>
                                      </p:cBhvr>
                                    </p:animEffect>
                                  </p:childTnLst>
                                </p:cTn>
                              </p:par>
                              <p:par>
                                <p:cTn id="22" presetID="21" presetClass="entr" presetSubtype="4" fill="hold" nodeType="withEffect">
                                  <p:stCondLst>
                                    <p:cond delay="0"/>
                                  </p:stCondLst>
                                  <p:childTnLst>
                                    <p:set>
                                      <p:cBhvr>
                                        <p:cTn id="23" dur="1" fill="hold">
                                          <p:stCondLst>
                                            <p:cond delay="0"/>
                                          </p:stCondLst>
                                        </p:cTn>
                                        <p:tgtEl>
                                          <p:spTgt spid="4100"/>
                                        </p:tgtEl>
                                        <p:attrNameLst>
                                          <p:attrName>style.visibility</p:attrName>
                                        </p:attrNameLst>
                                      </p:cBhvr>
                                      <p:to>
                                        <p:strVal val="visible"/>
                                      </p:to>
                                    </p:set>
                                    <p:animEffect transition="in" filter="wheel(4)">
                                      <p:cBhvr>
                                        <p:cTn id="24" dur="2000"/>
                                        <p:tgtEl>
                                          <p:spTgt spid="410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099"/>
                                        </p:tgtEl>
                                        <p:attrNameLst>
                                          <p:attrName>style.visibility</p:attrName>
                                        </p:attrNameLst>
                                      </p:cBhvr>
                                      <p:to>
                                        <p:strVal val="visible"/>
                                      </p:to>
                                    </p:set>
                                    <p:anim calcmode="lin" valueType="num">
                                      <p:cBhvr additive="base">
                                        <p:cTn id="29" dur="500" fill="hold"/>
                                        <p:tgtEl>
                                          <p:spTgt spid="4099"/>
                                        </p:tgtEl>
                                        <p:attrNameLst>
                                          <p:attrName>ppt_x</p:attrName>
                                        </p:attrNameLst>
                                      </p:cBhvr>
                                      <p:tavLst>
                                        <p:tav tm="0">
                                          <p:val>
                                            <p:strVal val="#ppt_x"/>
                                          </p:val>
                                        </p:tav>
                                        <p:tav tm="100000">
                                          <p:val>
                                            <p:strVal val="#ppt_x"/>
                                          </p:val>
                                        </p:tav>
                                      </p:tavLst>
                                    </p:anim>
                                    <p:anim calcmode="lin" valueType="num">
                                      <p:cBhvr additive="base">
                                        <p:cTn id="30" dur="500" fill="hold"/>
                                        <p:tgtEl>
                                          <p:spTgt spid="4099"/>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106"/>
                                        </p:tgtEl>
                                        <p:attrNameLst>
                                          <p:attrName>style.visibility</p:attrName>
                                        </p:attrNameLst>
                                      </p:cBhvr>
                                      <p:to>
                                        <p:strVal val="visible"/>
                                      </p:to>
                                    </p:set>
                                    <p:anim calcmode="lin" valueType="num">
                                      <p:cBhvr additive="base">
                                        <p:cTn id="33" dur="500" fill="hold"/>
                                        <p:tgtEl>
                                          <p:spTgt spid="4106"/>
                                        </p:tgtEl>
                                        <p:attrNameLst>
                                          <p:attrName>ppt_x</p:attrName>
                                        </p:attrNameLst>
                                      </p:cBhvr>
                                      <p:tavLst>
                                        <p:tav tm="0">
                                          <p:val>
                                            <p:strVal val="#ppt_x"/>
                                          </p:val>
                                        </p:tav>
                                        <p:tav tm="100000">
                                          <p:val>
                                            <p:strVal val="#ppt_x"/>
                                          </p:val>
                                        </p:tav>
                                      </p:tavLst>
                                    </p:anim>
                                    <p:anim calcmode="lin" valueType="num">
                                      <p:cBhvr additive="base">
                                        <p:cTn id="34" dur="500" fill="hold"/>
                                        <p:tgtEl>
                                          <p:spTgt spid="4106"/>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1" presetClass="entr" presetSubtype="4" fill="hold" nodeType="clickEffect">
                                  <p:stCondLst>
                                    <p:cond delay="0"/>
                                  </p:stCondLst>
                                  <p:childTnLst>
                                    <p:set>
                                      <p:cBhvr>
                                        <p:cTn id="38" dur="1" fill="hold">
                                          <p:stCondLst>
                                            <p:cond delay="0"/>
                                          </p:stCondLst>
                                        </p:cTn>
                                        <p:tgtEl>
                                          <p:spTgt spid="4107"/>
                                        </p:tgtEl>
                                        <p:attrNameLst>
                                          <p:attrName>style.visibility</p:attrName>
                                        </p:attrNameLst>
                                      </p:cBhvr>
                                      <p:to>
                                        <p:strVal val="visible"/>
                                      </p:to>
                                    </p:set>
                                    <p:animEffect transition="in" filter="wheel(4)">
                                      <p:cBhvr>
                                        <p:cTn id="39" dur="2000"/>
                                        <p:tgtEl>
                                          <p:spTgt spid="410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4109"/>
                                        </p:tgtEl>
                                        <p:attrNameLst>
                                          <p:attrName>style.visibility</p:attrName>
                                        </p:attrNameLst>
                                      </p:cBhvr>
                                      <p:to>
                                        <p:strVal val="visible"/>
                                      </p:to>
                                    </p:set>
                                    <p:anim calcmode="lin" valueType="num">
                                      <p:cBhvr additive="base">
                                        <p:cTn id="44" dur="500" fill="hold"/>
                                        <p:tgtEl>
                                          <p:spTgt spid="4109"/>
                                        </p:tgtEl>
                                        <p:attrNameLst>
                                          <p:attrName>ppt_x</p:attrName>
                                        </p:attrNameLst>
                                      </p:cBhvr>
                                      <p:tavLst>
                                        <p:tav tm="0">
                                          <p:val>
                                            <p:strVal val="#ppt_x"/>
                                          </p:val>
                                        </p:tav>
                                        <p:tav tm="100000">
                                          <p:val>
                                            <p:strVal val="#ppt_x"/>
                                          </p:val>
                                        </p:tav>
                                      </p:tavLst>
                                    </p:anim>
                                    <p:anim calcmode="lin" valueType="num">
                                      <p:cBhvr additive="base">
                                        <p:cTn id="45" dur="500" fill="hold"/>
                                        <p:tgtEl>
                                          <p:spTgt spid="4109"/>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4108"/>
                                        </p:tgtEl>
                                        <p:attrNameLst>
                                          <p:attrName>style.visibility</p:attrName>
                                        </p:attrNameLst>
                                      </p:cBhvr>
                                      <p:to>
                                        <p:strVal val="visible"/>
                                      </p:to>
                                    </p:set>
                                    <p:anim calcmode="lin" valueType="num">
                                      <p:cBhvr additive="base">
                                        <p:cTn id="48" dur="500" fill="hold"/>
                                        <p:tgtEl>
                                          <p:spTgt spid="4108"/>
                                        </p:tgtEl>
                                        <p:attrNameLst>
                                          <p:attrName>ppt_x</p:attrName>
                                        </p:attrNameLst>
                                      </p:cBhvr>
                                      <p:tavLst>
                                        <p:tav tm="0">
                                          <p:val>
                                            <p:strVal val="#ppt_x"/>
                                          </p:val>
                                        </p:tav>
                                        <p:tav tm="100000">
                                          <p:val>
                                            <p:strVal val="#ppt_x"/>
                                          </p:val>
                                        </p:tav>
                                      </p:tavLst>
                                    </p:anim>
                                    <p:anim calcmode="lin" valueType="num">
                                      <p:cBhvr additive="base">
                                        <p:cTn id="49" dur="500" fill="hold"/>
                                        <p:tgtEl>
                                          <p:spTgt spid="4108"/>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6" presetClass="emph" presetSubtype="0" fill="hold" grpId="1" nodeType="clickEffect">
                                  <p:stCondLst>
                                    <p:cond delay="0"/>
                                  </p:stCondLst>
                                  <p:childTnLst>
                                    <p:animEffect transition="out" filter="fade">
                                      <p:cBhvr>
                                        <p:cTn id="53" dur="500" tmFilter="0, 0; .2, .5; .8, .5; 1, 0"/>
                                        <p:tgtEl>
                                          <p:spTgt spid="4099"/>
                                        </p:tgtEl>
                                      </p:cBhvr>
                                    </p:animEffect>
                                    <p:animScale>
                                      <p:cBhvr>
                                        <p:cTn id="54" dur="250" autoRev="1" fill="hold"/>
                                        <p:tgtEl>
                                          <p:spTgt spid="409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nimBg="1"/>
      <p:bldP spid="4099" grpId="1" animBg="1"/>
      <p:bldP spid="4105" grpId="0" animBg="1"/>
      <p:bldP spid="4106" grpId="0"/>
      <p:bldP spid="4108" grpId="0" animBg="1"/>
      <p:bldP spid="410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p:txBody>
          <a:bodyPr/>
          <a:lstStyle/>
          <a:p>
            <a:r>
              <a:rPr lang="ru-RU" altLang="ru-RU" sz="3200" smtClean="0">
                <a:latin typeface="Times New Roman" panose="02020603050405020304" pitchFamily="18" charset="0"/>
                <a:cs typeface="Times New Roman" panose="02020603050405020304" pitchFamily="18" charset="0"/>
              </a:rPr>
              <a:t>Федеральн</a:t>
            </a:r>
            <a:r>
              <a:rPr lang="ru-RU" altLang="ru-RU" sz="3200" smtClean="0">
                <a:latin typeface="Times New Roman" panose="02020603050405020304" pitchFamily="18" charset="0"/>
              </a:rPr>
              <a:t>ый</a:t>
            </a:r>
            <a:r>
              <a:rPr lang="ru-RU" altLang="ru-RU" sz="3200" smtClean="0">
                <a:latin typeface="Times New Roman" panose="02020603050405020304" pitchFamily="18" charset="0"/>
                <a:cs typeface="Times New Roman" panose="02020603050405020304" pitchFamily="18" charset="0"/>
              </a:rPr>
              <a:t> закон</a:t>
            </a:r>
            <a:r>
              <a:rPr lang="ru-RU" altLang="ru-RU" sz="3200" smtClean="0">
                <a:latin typeface="Times New Roman" panose="02020603050405020304" pitchFamily="18" charset="0"/>
              </a:rPr>
              <a:t> </a:t>
            </a:r>
            <a:r>
              <a:rPr lang="ru-RU" altLang="ru-RU" sz="3200" smtClean="0">
                <a:latin typeface="Times New Roman" panose="02020603050405020304" pitchFamily="18" charset="0"/>
                <a:cs typeface="Times New Roman" panose="02020603050405020304" pitchFamily="18" charset="0"/>
              </a:rPr>
              <a:t>96-ФЗ  «Об охране атмосферного воздуха»</a:t>
            </a:r>
            <a:r>
              <a:rPr lang="ru-RU" altLang="ru-RU" sz="3200" smtClean="0">
                <a:latin typeface="Times New Roman" panose="02020603050405020304" pitchFamily="18" charset="0"/>
              </a:rPr>
              <a:t> </a:t>
            </a:r>
            <a:r>
              <a:rPr lang="ru-RU" altLang="ru-RU" sz="3200" smtClean="0">
                <a:latin typeface="Times New Roman" panose="02020603050405020304" pitchFamily="18" charset="0"/>
                <a:cs typeface="Times New Roman" panose="02020603050405020304" pitchFamily="18" charset="0"/>
              </a:rPr>
              <a:t>от 04.05.1999</a:t>
            </a:r>
            <a:r>
              <a:rPr lang="ru-RU" altLang="ru-RU" sz="3200" smtClean="0">
                <a:latin typeface="Times New Roman" panose="02020603050405020304" pitchFamily="18" charset="0"/>
              </a:rPr>
              <a:t> г.</a:t>
            </a:r>
          </a:p>
        </p:txBody>
      </p:sp>
      <p:sp>
        <p:nvSpPr>
          <p:cNvPr id="35843" name="Rectangle 16"/>
          <p:cNvSpPr>
            <a:spLocks noGrp="1" noChangeArrowheads="1"/>
          </p:cNvSpPr>
          <p:nvPr>
            <p:ph idx="1"/>
          </p:nvPr>
        </p:nvSpPr>
        <p:spPr/>
        <p:txBody>
          <a:bodyPr/>
          <a:lstStyle/>
          <a:p>
            <a:pPr algn="just"/>
            <a:r>
              <a:rPr lang="ru-RU" altLang="ru-RU" sz="1800" smtClean="0">
                <a:latin typeface="Times New Roman" panose="02020603050405020304" pitchFamily="18" charset="0"/>
              </a:rPr>
              <a:t>Юридические лица, имеющие стационарные источники выбросов вредных (загрязняющих) веществ в атмосферный воздух, обязаны:</a:t>
            </a:r>
          </a:p>
          <a:p>
            <a:pPr algn="just">
              <a:buFont typeface="Wingdings" panose="05000000000000000000" pitchFamily="2" charset="2"/>
              <a:buNone/>
            </a:pPr>
            <a:r>
              <a:rPr lang="ru-RU" altLang="ru-RU" sz="1800" smtClean="0">
                <a:latin typeface="Times New Roman" panose="02020603050405020304" pitchFamily="18" charset="0"/>
              </a:rPr>
              <a:t>      обеспечивать проведение</a:t>
            </a:r>
            <a:r>
              <a:rPr lang="ru-RU" altLang="ru-RU" sz="1800" smtClean="0">
                <a:solidFill>
                  <a:schemeClr val="folHlink"/>
                </a:solidFill>
                <a:latin typeface="Times New Roman" panose="02020603050405020304" pitchFamily="18" charset="0"/>
              </a:rPr>
              <a:t> инвентаризации</a:t>
            </a:r>
            <a:r>
              <a:rPr lang="ru-RU" altLang="ru-RU" sz="1800" smtClean="0">
                <a:latin typeface="Times New Roman" panose="02020603050405020304" pitchFamily="18" charset="0"/>
              </a:rPr>
              <a:t> выбросов вредных (загрязняющих) веществ в атмосферный воздух и разработку предельно допустимых выбросов и предельно допустимых нормативов вредного физического воздействия на атмосферный воздух</a:t>
            </a:r>
          </a:p>
          <a:p>
            <a:pPr algn="just">
              <a:buFont typeface="Wingdings" panose="05000000000000000000" pitchFamily="2" charset="2"/>
              <a:buNone/>
            </a:pPr>
            <a:endParaRPr lang="ru-RU" altLang="ru-RU" sz="1800" smtClean="0">
              <a:latin typeface="Times New Roman" panose="02020603050405020304" pitchFamily="18" charset="0"/>
            </a:endParaRPr>
          </a:p>
          <a:p>
            <a:pPr algn="just">
              <a:spcBef>
                <a:spcPct val="0"/>
              </a:spcBef>
              <a:buFont typeface="Wingdings" panose="05000000000000000000" pitchFamily="2" charset="2"/>
              <a:buNone/>
            </a:pPr>
            <a:r>
              <a:rPr lang="ru-RU" altLang="ru-RU" sz="1800" smtClean="0">
                <a:latin typeface="Times New Roman" panose="02020603050405020304" pitchFamily="18" charset="0"/>
              </a:rPr>
              <a:t>	При проведении инвентаризации выбросов вредных (загрязняющих) веществ необходимо руководствоваться «Инструкцией по инвентаризации выбросов загрязняющих веществ в атмосферу», Л., ЛДНТП, 1991 г.</a:t>
            </a:r>
            <a:r>
              <a:rPr lang="ru-RU" altLang="ru-RU" sz="1600" smtClean="0">
                <a:latin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468313" y="765175"/>
            <a:ext cx="8229600" cy="5327650"/>
          </a:xfrm>
        </p:spPr>
        <p:txBody>
          <a:bodyPr/>
          <a:lstStyle/>
          <a:p>
            <a:pPr algn="just">
              <a:lnSpc>
                <a:spcPct val="80000"/>
              </a:lnSpc>
            </a:pPr>
            <a:r>
              <a:rPr lang="ru-RU" altLang="ru-RU" sz="2400" smtClean="0"/>
              <a:t>Инвентаризацию проводят </a:t>
            </a:r>
            <a:r>
              <a:rPr lang="ru-RU" altLang="ru-RU" sz="2400" smtClean="0">
                <a:solidFill>
                  <a:schemeClr val="folHlink"/>
                </a:solidFill>
              </a:rPr>
              <a:t>все</a:t>
            </a:r>
            <a:r>
              <a:rPr lang="ru-RU" altLang="ru-RU" sz="2400" smtClean="0"/>
              <a:t> производственные объединения и промышленные предприятия независимо от ведомственной подчиненности, а также все учреждения и организации, в ведении которых находятся производственные подразделения, имеющие выбросы загрязняющих веществ в атмосферу.</a:t>
            </a:r>
          </a:p>
          <a:p>
            <a:pPr algn="just">
              <a:lnSpc>
                <a:spcPct val="80000"/>
              </a:lnSpc>
            </a:pPr>
            <a:r>
              <a:rPr lang="ru-RU" altLang="ru-RU" sz="2400" smtClean="0"/>
              <a:t>Предприятие проводит инвентаризацию либо собственными силами, либо привлекает для этого специализированную организацию. Ответственность за полноту и достоверность данных инвентаризации несет руководитель предприятия. </a:t>
            </a:r>
          </a:p>
          <a:p>
            <a:pPr algn="just">
              <a:lnSpc>
                <a:spcPct val="80000"/>
              </a:lnSpc>
            </a:pPr>
            <a:r>
              <a:rPr lang="ru-RU" altLang="ru-RU" sz="2400" smtClean="0"/>
              <a:t>Инвентаризация должна проводиться периодически, </a:t>
            </a:r>
            <a:r>
              <a:rPr lang="ru-RU" altLang="ru-RU" sz="2400" smtClean="0">
                <a:solidFill>
                  <a:schemeClr val="folHlink"/>
                </a:solidFill>
              </a:rPr>
              <a:t>один раз в пять лет</a:t>
            </a:r>
            <a:r>
              <a:rPr lang="ru-RU" altLang="ru-RU" sz="2400" smtClean="0"/>
              <a:t>. В случае реконструкции и изменения технологии производства предприятие производит уточнение данных проведенной ранее инвентаризации.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normAutofit fontScale="90000"/>
          </a:bodyPr>
          <a:lstStyle/>
          <a:p>
            <a:pPr fontAlgn="auto">
              <a:spcAft>
                <a:spcPts val="0"/>
              </a:spcAft>
              <a:defRPr/>
            </a:pPr>
            <a:r>
              <a:rPr lang="ru-RU" sz="4000" smtClean="0"/>
              <a:t>Особенности учета выбросов ЗВ от котельной</a:t>
            </a:r>
          </a:p>
        </p:txBody>
      </p:sp>
      <p:sp>
        <p:nvSpPr>
          <p:cNvPr id="37891" name="Rectangle 3"/>
          <p:cNvSpPr>
            <a:spLocks noGrp="1" noChangeArrowheads="1"/>
          </p:cNvSpPr>
          <p:nvPr>
            <p:ph idx="1"/>
          </p:nvPr>
        </p:nvSpPr>
        <p:spPr/>
        <p:txBody>
          <a:bodyPr/>
          <a:lstStyle/>
          <a:p>
            <a:r>
              <a:rPr lang="ru-RU" altLang="ru-RU" smtClean="0"/>
              <a:t>Определение количества ИВ и ИЗА</a:t>
            </a:r>
          </a:p>
          <a:p>
            <a:r>
              <a:rPr lang="ru-RU" altLang="ru-RU" smtClean="0"/>
              <a:t>Определение времени работы всех источников выделения</a:t>
            </a:r>
          </a:p>
          <a:p>
            <a:r>
              <a:rPr lang="ru-RU" altLang="ru-RU" smtClean="0"/>
              <a:t>Учет одновременность работы котлов</a:t>
            </a:r>
          </a:p>
          <a:p>
            <a:r>
              <a:rPr lang="ru-RU" altLang="ru-RU" smtClean="0"/>
              <a:t>Учет резервного и аварийного топлива</a:t>
            </a:r>
          </a:p>
          <a:p>
            <a:r>
              <a:rPr lang="ru-RU" altLang="ru-RU" smtClean="0"/>
              <a:t>Проведение инструментальных замеров</a:t>
            </a:r>
          </a:p>
          <a:p>
            <a:r>
              <a:rPr lang="ru-RU" altLang="ru-RU" smtClean="0"/>
              <a:t>Заполнение бланка инвентаризации</a:t>
            </a:r>
          </a:p>
          <a:p>
            <a:endParaRPr lang="ru-RU" altLang="ru-RU"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704850"/>
            <a:ext cx="8229600" cy="1143000"/>
          </a:xfrm>
        </p:spPr>
        <p:txBody>
          <a:bodyPr>
            <a:normAutofit fontScale="90000"/>
          </a:bodyPr>
          <a:lstStyle/>
          <a:p>
            <a:pPr fontAlgn="auto">
              <a:spcAft>
                <a:spcPts val="0"/>
              </a:spcAft>
              <a:defRPr/>
            </a:pPr>
            <a:r>
              <a:rPr lang="ru-RU" sz="4000" smtClean="0"/>
              <a:t>Особенности учета выбросов ЗВ от станций аэрации</a:t>
            </a:r>
          </a:p>
        </p:txBody>
      </p:sp>
      <p:sp>
        <p:nvSpPr>
          <p:cNvPr id="38915" name="Rectangle 4"/>
          <p:cNvSpPr>
            <a:spLocks noGrp="1" noChangeArrowheads="1"/>
          </p:cNvSpPr>
          <p:nvPr>
            <p:ph sz="half" idx="1"/>
          </p:nvPr>
        </p:nvSpPr>
        <p:spPr>
          <a:xfrm>
            <a:off x="457200" y="1920875"/>
            <a:ext cx="4038600" cy="4433888"/>
          </a:xfrm>
        </p:spPr>
        <p:txBody>
          <a:bodyPr/>
          <a:lstStyle/>
          <a:p>
            <a:pPr>
              <a:lnSpc>
                <a:spcPct val="90000"/>
              </a:lnSpc>
            </a:pPr>
            <a:r>
              <a:rPr lang="ru-RU" altLang="ru-RU" smtClean="0"/>
              <a:t>Организованные ИЗА </a:t>
            </a:r>
          </a:p>
          <a:p>
            <a:pPr>
              <a:lnSpc>
                <a:spcPct val="90000"/>
              </a:lnSpc>
            </a:pPr>
            <a:r>
              <a:rPr lang="ru-RU" altLang="ru-RU" smtClean="0"/>
              <a:t>Проведение замеров</a:t>
            </a:r>
          </a:p>
          <a:p>
            <a:pPr>
              <a:lnSpc>
                <a:spcPct val="90000"/>
              </a:lnSpc>
            </a:pPr>
            <a:r>
              <a:rPr lang="ru-RU" altLang="ru-RU" smtClean="0"/>
              <a:t>Определение параметров ГВС</a:t>
            </a:r>
          </a:p>
          <a:p>
            <a:pPr>
              <a:lnSpc>
                <a:spcPct val="90000"/>
              </a:lnSpc>
            </a:pPr>
            <a:r>
              <a:rPr lang="ru-RU" altLang="ru-RU" smtClean="0"/>
              <a:t>Приведение к н.у.</a:t>
            </a:r>
          </a:p>
          <a:p>
            <a:pPr>
              <a:lnSpc>
                <a:spcPct val="90000"/>
              </a:lnSpc>
            </a:pPr>
            <a:endParaRPr lang="ru-RU" altLang="ru-RU" smtClean="0"/>
          </a:p>
        </p:txBody>
      </p:sp>
      <p:sp>
        <p:nvSpPr>
          <p:cNvPr id="38916" name="Rectangle 5"/>
          <p:cNvSpPr>
            <a:spLocks noGrp="1" noChangeArrowheads="1"/>
          </p:cNvSpPr>
          <p:nvPr>
            <p:ph sz="half" idx="2"/>
          </p:nvPr>
        </p:nvSpPr>
        <p:spPr>
          <a:xfrm>
            <a:off x="4648200" y="1920875"/>
            <a:ext cx="4038600" cy="4433888"/>
          </a:xfrm>
        </p:spPr>
        <p:txBody>
          <a:bodyPr/>
          <a:lstStyle/>
          <a:p>
            <a:pPr>
              <a:lnSpc>
                <a:spcPct val="90000"/>
              </a:lnSpc>
            </a:pPr>
            <a:r>
              <a:rPr lang="ru-RU" altLang="ru-RU" smtClean="0"/>
              <a:t>Неорганизованные ИЗА</a:t>
            </a:r>
          </a:p>
          <a:p>
            <a:pPr>
              <a:lnSpc>
                <a:spcPct val="90000"/>
              </a:lnSpc>
            </a:pPr>
            <a:r>
              <a:rPr lang="ru-RU" altLang="ru-RU" smtClean="0"/>
              <a:t>Определение площади и координат источника</a:t>
            </a:r>
          </a:p>
          <a:p>
            <a:pPr>
              <a:lnSpc>
                <a:spcPct val="90000"/>
              </a:lnSpc>
            </a:pPr>
            <a:r>
              <a:rPr lang="ru-RU" altLang="ru-RU" smtClean="0"/>
              <a:t>Проведение замеров</a:t>
            </a:r>
          </a:p>
          <a:p>
            <a:pPr>
              <a:lnSpc>
                <a:spcPct val="90000"/>
              </a:lnSpc>
            </a:pPr>
            <a:r>
              <a:rPr lang="ru-RU" altLang="ru-RU" smtClean="0"/>
              <a:t>Проведение расчетов мощности выбросов ЗВ</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normAutofit fontScale="90000"/>
          </a:bodyPr>
          <a:lstStyle/>
          <a:p>
            <a:pPr fontAlgn="auto">
              <a:spcAft>
                <a:spcPts val="0"/>
              </a:spcAft>
              <a:defRPr/>
            </a:pPr>
            <a:r>
              <a:rPr lang="ru-RU" sz="4000" smtClean="0"/>
              <a:t>Сведение нескольких источников выделения к одному источнику загрязнения </a:t>
            </a:r>
          </a:p>
        </p:txBody>
      </p:sp>
      <p:sp>
        <p:nvSpPr>
          <p:cNvPr id="39939" name="Rectangle 3"/>
          <p:cNvSpPr>
            <a:spLocks noGrp="1" noChangeArrowheads="1"/>
          </p:cNvSpPr>
          <p:nvPr>
            <p:ph idx="1"/>
          </p:nvPr>
        </p:nvSpPr>
        <p:spPr/>
        <p:txBody>
          <a:bodyPr/>
          <a:lstStyle/>
          <a:p>
            <a:r>
              <a:rPr lang="ru-RU" altLang="ru-RU" smtClean="0"/>
              <a:t>Определение и учет одновременности  работы оборудования</a:t>
            </a:r>
          </a:p>
          <a:p>
            <a:pPr>
              <a:buFont typeface="Wingdings" panose="05000000000000000000" pitchFamily="2" charset="2"/>
              <a:buNone/>
            </a:pPr>
            <a:endParaRPr lang="ru-RU" altLang="ru-RU" smtClean="0"/>
          </a:p>
          <a:p>
            <a:r>
              <a:rPr lang="ru-RU" altLang="ru-RU" smtClean="0"/>
              <a:t>Определение мощности выбросов</a:t>
            </a:r>
          </a:p>
          <a:p>
            <a:pPr>
              <a:buFont typeface="Wingdings" panose="05000000000000000000" pitchFamily="2" charset="2"/>
              <a:buNone/>
            </a:pPr>
            <a:endParaRPr lang="ru-RU" altLang="ru-RU" smtClean="0"/>
          </a:p>
          <a:p>
            <a:r>
              <a:rPr lang="ru-RU" altLang="ru-RU" smtClean="0"/>
              <a:t>Заполнение 1 и 2 главы инвентаризации</a:t>
            </a:r>
          </a:p>
          <a:p>
            <a:endParaRPr lang="ru-RU" altLang="ru-RU"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435975" cy="1752600"/>
          </a:xfrm>
        </p:spPr>
        <p:txBody>
          <a:bodyPr/>
          <a:lstStyle/>
          <a:p>
            <a:r>
              <a:rPr lang="ru-RU" altLang="ru-RU" sz="2800" smtClean="0"/>
              <a:t>При проведении инвентаризации предприятие обязано учесть все поступающие в атмосферу загрязняющие вещества</a:t>
            </a:r>
          </a:p>
        </p:txBody>
      </p:sp>
      <p:sp>
        <p:nvSpPr>
          <p:cNvPr id="40963" name="Rectangle 3"/>
          <p:cNvSpPr>
            <a:spLocks noGrp="1" noChangeArrowheads="1"/>
          </p:cNvSpPr>
          <p:nvPr>
            <p:ph idx="1"/>
          </p:nvPr>
        </p:nvSpPr>
        <p:spPr/>
        <p:txBody>
          <a:bodyPr/>
          <a:lstStyle/>
          <a:p>
            <a:r>
              <a:rPr lang="ru-RU" altLang="ru-RU" smtClean="0"/>
              <a:t>Необходимо учитывать источники загрязнения атмосферы не только от основных производственных линий, но и от вспомогательных объектов и оборудования</a:t>
            </a:r>
          </a:p>
          <a:p>
            <a:r>
              <a:rPr lang="ru-RU" altLang="ru-RU" smtClean="0"/>
              <a:t>Поверхностное изучение технологического процесса приводит к не выявленным источникам</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457200" y="549275"/>
            <a:ext cx="8229600" cy="5546725"/>
          </a:xfrm>
        </p:spPr>
        <p:txBody>
          <a:bodyPr/>
          <a:lstStyle/>
          <a:p>
            <a:pPr>
              <a:lnSpc>
                <a:spcPct val="80000"/>
              </a:lnSpc>
            </a:pPr>
            <a:r>
              <a:rPr lang="ru-RU" altLang="ru-RU" sz="2000" smtClean="0">
                <a:latin typeface="Times New Roman" panose="02020603050405020304" pitchFamily="18" charset="0"/>
              </a:rPr>
              <a:t>Данные о характеристиках источников выделения и загрязнения атмосферы, газоочистных и пылеулавливающих установок приводятся в </a:t>
            </a:r>
            <a:r>
              <a:rPr lang="ru-RU" altLang="ru-RU" sz="2000" smtClean="0">
                <a:solidFill>
                  <a:schemeClr val="folHlink"/>
                </a:solidFill>
                <a:latin typeface="Times New Roman" panose="02020603050405020304" pitchFamily="18" charset="0"/>
              </a:rPr>
              <a:t>бланке инвентаризации</a:t>
            </a:r>
            <a:r>
              <a:rPr lang="ru-RU" altLang="ru-RU" sz="2000" smtClean="0">
                <a:latin typeface="Times New Roman" panose="02020603050405020304" pitchFamily="18" charset="0"/>
              </a:rPr>
              <a:t> по состоянию на день начала инвентаризации, а данные о количестве выбрасываемых и улавливаемых загрязняющих веществ, коэффициенте обеспеченности газоочисткой приводятся за предшествующий год. </a:t>
            </a:r>
          </a:p>
          <a:p>
            <a:pPr>
              <a:lnSpc>
                <a:spcPct val="80000"/>
              </a:lnSpc>
            </a:pPr>
            <a:r>
              <a:rPr lang="ru-RU" altLang="ru-RU" sz="2000" smtClean="0">
                <a:latin typeface="Times New Roman" panose="02020603050405020304" pitchFamily="18" charset="0"/>
              </a:rPr>
              <a:t>Источник выделения загрязняющих веществ - объект, в котором происходит образование загрязняющих веществ (технологическая установка, устройство, аппарат, склад сырья или продукции, площадка для перевалки сырья или продукции, емкости для хранения топлива, свалка промышленных и бытовых отходов и т.д.).</a:t>
            </a:r>
          </a:p>
          <a:p>
            <a:pPr>
              <a:lnSpc>
                <a:spcPct val="80000"/>
              </a:lnSpc>
            </a:pPr>
            <a:r>
              <a:rPr lang="ru-RU" altLang="ru-RU" sz="2000" smtClean="0">
                <a:latin typeface="Times New Roman" panose="02020603050405020304" pitchFamily="18" charset="0"/>
              </a:rPr>
              <a:t>Источник загрязнения атмосферы - объект, от которого загрязняющее вещество поступает в атмосферу.</a:t>
            </a:r>
          </a:p>
          <a:p>
            <a:pPr>
              <a:lnSpc>
                <a:spcPct val="80000"/>
              </a:lnSpc>
            </a:pPr>
            <a:r>
              <a:rPr lang="ru-RU" altLang="ru-RU" sz="2000" smtClean="0">
                <a:latin typeface="Times New Roman" panose="02020603050405020304" pitchFamily="18" charset="0"/>
              </a:rPr>
              <a:t>Организованные выбросы загрязняющих веществ - выбросы через специально сооруженные устройства.</a:t>
            </a:r>
          </a:p>
          <a:p>
            <a:pPr>
              <a:lnSpc>
                <a:spcPct val="80000"/>
              </a:lnSpc>
            </a:pPr>
            <a:r>
              <a:rPr lang="ru-RU" altLang="ru-RU" sz="2000" smtClean="0">
                <a:latin typeface="Times New Roman" panose="02020603050405020304" pitchFamily="18" charset="0"/>
              </a:rPr>
              <a:t>Неорганизованные выбросы загрязняющих веществ - выбросы в виде ненаправленных потоков газа, например, в результате нарушения герметичности оборудования, отсутствия или неудовлетворительной работы оборудования по отсосу газа в местах загрузки, выгрузки или хранения продукта, в пылящих отвалах и т.д. </a:t>
            </a:r>
          </a:p>
          <a:p>
            <a:pPr>
              <a:lnSpc>
                <a:spcPct val="80000"/>
              </a:lnSpc>
            </a:pPr>
            <a:endParaRPr lang="ru-RU" altLang="ru-RU" sz="20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457200" y="704850"/>
            <a:ext cx="8229600" cy="1143000"/>
          </a:xfrm>
        </p:spPr>
        <p:txBody>
          <a:bodyPr>
            <a:normAutofit fontScale="90000"/>
          </a:bodyPr>
          <a:lstStyle/>
          <a:p>
            <a:pPr fontAlgn="auto">
              <a:spcAft>
                <a:spcPts val="0"/>
              </a:spcAft>
              <a:defRPr/>
            </a:pPr>
            <a:r>
              <a:rPr lang="ru-RU" sz="4000" smtClean="0"/>
              <a:t>Проблемы определения высот при проведении инвентаризации</a:t>
            </a:r>
          </a:p>
        </p:txBody>
      </p:sp>
      <p:sp>
        <p:nvSpPr>
          <p:cNvPr id="43011" name="Rectangle 4"/>
          <p:cNvSpPr>
            <a:spLocks noGrp="1" noChangeArrowheads="1"/>
          </p:cNvSpPr>
          <p:nvPr>
            <p:ph sz="half" idx="1"/>
          </p:nvPr>
        </p:nvSpPr>
        <p:spPr>
          <a:xfrm>
            <a:off x="457200" y="1920875"/>
            <a:ext cx="4038600" cy="4433888"/>
          </a:xfrm>
        </p:spPr>
        <p:txBody>
          <a:bodyPr/>
          <a:lstStyle/>
          <a:p>
            <a:pPr>
              <a:buFont typeface="Wingdings" panose="05000000000000000000" pitchFamily="2" charset="2"/>
              <a:buNone/>
            </a:pPr>
            <a:r>
              <a:rPr lang="ru-RU" altLang="ru-RU" sz="2400" smtClean="0"/>
              <a:t>Неорганизованный выброс:</a:t>
            </a:r>
          </a:p>
          <a:p>
            <a:r>
              <a:rPr lang="ru-RU" altLang="ru-RU" sz="2400" smtClean="0"/>
              <a:t>5 метров для автотранспортных средств</a:t>
            </a:r>
          </a:p>
          <a:p>
            <a:r>
              <a:rPr lang="ru-RU" altLang="ru-RU" sz="2400" smtClean="0"/>
              <a:t>2 метров для  большинства источников</a:t>
            </a:r>
          </a:p>
        </p:txBody>
      </p:sp>
      <p:sp>
        <p:nvSpPr>
          <p:cNvPr id="43012" name="Rectangle 5"/>
          <p:cNvSpPr>
            <a:spLocks noGrp="1" noChangeArrowheads="1"/>
          </p:cNvSpPr>
          <p:nvPr>
            <p:ph sz="half" idx="2"/>
          </p:nvPr>
        </p:nvSpPr>
        <p:spPr>
          <a:xfrm>
            <a:off x="4648200" y="1920875"/>
            <a:ext cx="4038600" cy="4433888"/>
          </a:xfrm>
        </p:spPr>
        <p:txBody>
          <a:bodyPr/>
          <a:lstStyle/>
          <a:p>
            <a:pPr>
              <a:buFont typeface="Wingdings" panose="05000000000000000000" pitchFamily="2" charset="2"/>
              <a:buNone/>
            </a:pPr>
            <a:r>
              <a:rPr lang="ru-RU" altLang="ru-RU" sz="2400" smtClean="0"/>
              <a:t>Организованный выброс</a:t>
            </a:r>
          </a:p>
          <a:p>
            <a:r>
              <a:rPr lang="ru-RU" altLang="ru-RU" sz="2400" smtClean="0"/>
              <a:t>Высота трубы при прямых трубах</a:t>
            </a:r>
          </a:p>
          <a:p>
            <a:r>
              <a:rPr lang="ru-RU" altLang="ru-RU" sz="2400" smtClean="0"/>
              <a:t>Расстояние до среза трубы при закругленных трубах</a:t>
            </a:r>
          </a:p>
          <a:p>
            <a:r>
              <a:rPr lang="ru-RU" altLang="ru-RU" sz="2400" smtClean="0"/>
              <a:t>Высота самой низкой трубы при многоствольных трубах различной высоты</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normAutofit fontScale="90000"/>
          </a:bodyPr>
          <a:lstStyle/>
          <a:p>
            <a:pPr fontAlgn="auto">
              <a:spcAft>
                <a:spcPts val="0"/>
              </a:spcAft>
              <a:defRPr/>
            </a:pPr>
            <a:r>
              <a:rPr lang="ru-RU" sz="4000" smtClean="0"/>
              <a:t>При проведении инвентаризации необходимо  учитывать весь спектр загрязняющих веществ</a:t>
            </a:r>
          </a:p>
        </p:txBody>
      </p:sp>
      <p:sp>
        <p:nvSpPr>
          <p:cNvPr id="44035" name="Rectangle 3"/>
          <p:cNvSpPr>
            <a:spLocks noGrp="1" noChangeArrowheads="1"/>
          </p:cNvSpPr>
          <p:nvPr>
            <p:ph idx="1"/>
          </p:nvPr>
        </p:nvSpPr>
        <p:spPr/>
        <p:txBody>
          <a:bodyPr/>
          <a:lstStyle/>
          <a:p>
            <a:pPr>
              <a:lnSpc>
                <a:spcPct val="90000"/>
              </a:lnSpc>
            </a:pPr>
            <a:r>
              <a:rPr lang="ru-RU" altLang="ru-RU" sz="2400" smtClean="0"/>
              <a:t>Необходимо проанализировать цикл химических превращений при конкретном технологическом процессе</a:t>
            </a:r>
          </a:p>
          <a:p>
            <a:pPr>
              <a:lnSpc>
                <a:spcPct val="90000"/>
              </a:lnSpc>
            </a:pPr>
            <a:r>
              <a:rPr lang="ru-RU" altLang="ru-RU" sz="2400" smtClean="0"/>
              <a:t>100 % выход реакции недостижим, необходимо учитывать появление промежуточных или побочных продуктов</a:t>
            </a:r>
          </a:p>
          <a:p>
            <a:pPr>
              <a:lnSpc>
                <a:spcPct val="90000"/>
              </a:lnSpc>
            </a:pPr>
            <a:r>
              <a:rPr lang="ru-RU" altLang="ru-RU" sz="2400" smtClean="0"/>
              <a:t>Проведение исследование свойств и состава сырья и готовой продукции</a:t>
            </a:r>
          </a:p>
          <a:p>
            <a:pPr>
              <a:lnSpc>
                <a:spcPct val="90000"/>
              </a:lnSpc>
            </a:pPr>
            <a:r>
              <a:rPr lang="ru-RU" altLang="ru-RU" sz="2400" smtClean="0"/>
              <a:t>Квалифицировать перечень ЗВ в соответствии с протоколами замеров, методической документацией или технологическим регламентом</a:t>
            </a:r>
          </a:p>
          <a:p>
            <a:pPr>
              <a:lnSpc>
                <a:spcPct val="90000"/>
              </a:lnSpc>
            </a:pPr>
            <a:endParaRPr lang="ru-RU" altLang="ru-RU" sz="2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pPr algn="ctr" fontAlgn="auto">
              <a:spcAft>
                <a:spcPts val="0"/>
              </a:spcAft>
              <a:defRPr/>
            </a:pPr>
            <a:r>
              <a:rPr lang="ru-RU" sz="3600" dirty="0"/>
              <a:t>Основные нормативно-правовые акты в области охраны атмосферного воздуха</a:t>
            </a:r>
            <a:r>
              <a:rPr lang="ru-RU" sz="4000" dirty="0"/>
              <a:t>  </a:t>
            </a:r>
          </a:p>
        </p:txBody>
      </p:sp>
      <p:sp>
        <p:nvSpPr>
          <p:cNvPr id="8195" name="Rectangle 3"/>
          <p:cNvSpPr>
            <a:spLocks noGrp="1" noChangeArrowheads="1"/>
          </p:cNvSpPr>
          <p:nvPr>
            <p:ph idx="1"/>
          </p:nvPr>
        </p:nvSpPr>
        <p:spPr>
          <a:xfrm>
            <a:off x="395288" y="2060575"/>
            <a:ext cx="8229600" cy="4248150"/>
          </a:xfrm>
        </p:spPr>
        <p:txBody>
          <a:bodyPr/>
          <a:lstStyle/>
          <a:p>
            <a:r>
              <a:rPr lang="ru-RU" altLang="ru-RU" sz="1900" smtClean="0">
                <a:latin typeface="Times New Roman" panose="02020603050405020304" pitchFamily="18" charset="0"/>
                <a:cs typeface="Times New Roman" panose="02020603050405020304" pitchFamily="18" charset="0"/>
              </a:rPr>
              <a:t>Федеральн</a:t>
            </a:r>
            <a:r>
              <a:rPr lang="ru-RU" altLang="ru-RU" sz="1900" smtClean="0">
                <a:latin typeface="Times New Roman" panose="02020603050405020304" pitchFamily="18" charset="0"/>
              </a:rPr>
              <a:t>ый</a:t>
            </a:r>
            <a:r>
              <a:rPr lang="ru-RU" altLang="ru-RU" sz="1900" smtClean="0">
                <a:latin typeface="Times New Roman" panose="02020603050405020304" pitchFamily="18" charset="0"/>
                <a:cs typeface="Times New Roman" panose="02020603050405020304" pitchFamily="18" charset="0"/>
              </a:rPr>
              <a:t> закон</a:t>
            </a:r>
            <a:r>
              <a:rPr lang="ru-RU" altLang="ru-RU" sz="1900" smtClean="0">
                <a:latin typeface="Times New Roman" panose="02020603050405020304" pitchFamily="18" charset="0"/>
              </a:rPr>
              <a:t> N 7-ФЗ  «Об охране окружающей среды»  от 04.05.1999 г.</a:t>
            </a:r>
          </a:p>
          <a:p>
            <a:r>
              <a:rPr lang="ru-RU" altLang="ru-RU" sz="1900" smtClean="0">
                <a:latin typeface="Times New Roman" panose="02020603050405020304" pitchFamily="18" charset="0"/>
                <a:cs typeface="Times New Roman" panose="02020603050405020304" pitchFamily="18" charset="0"/>
              </a:rPr>
              <a:t>Федеральн</a:t>
            </a:r>
            <a:r>
              <a:rPr lang="ru-RU" altLang="ru-RU" sz="1900" smtClean="0">
                <a:latin typeface="Times New Roman" panose="02020603050405020304" pitchFamily="18" charset="0"/>
              </a:rPr>
              <a:t>ый</a:t>
            </a:r>
            <a:r>
              <a:rPr lang="ru-RU" altLang="ru-RU" sz="1900" smtClean="0">
                <a:latin typeface="Times New Roman" panose="02020603050405020304" pitchFamily="18" charset="0"/>
                <a:cs typeface="Times New Roman" panose="02020603050405020304" pitchFamily="18" charset="0"/>
              </a:rPr>
              <a:t> закон</a:t>
            </a:r>
            <a:r>
              <a:rPr lang="ru-RU" altLang="ru-RU" sz="1900" smtClean="0">
                <a:latin typeface="Times New Roman" panose="02020603050405020304" pitchFamily="18" charset="0"/>
              </a:rPr>
              <a:t> </a:t>
            </a:r>
            <a:r>
              <a:rPr lang="ru-RU" altLang="ru-RU" sz="1900" smtClean="0">
                <a:latin typeface="Times New Roman" panose="02020603050405020304" pitchFamily="18" charset="0"/>
                <a:cs typeface="Times New Roman" panose="02020603050405020304" pitchFamily="18" charset="0"/>
              </a:rPr>
              <a:t>96-ФЗ  «Об охране атмосферного воздуха»</a:t>
            </a:r>
            <a:r>
              <a:rPr lang="ru-RU" altLang="ru-RU" sz="1900" smtClean="0">
                <a:latin typeface="Times New Roman" panose="02020603050405020304" pitchFamily="18" charset="0"/>
              </a:rPr>
              <a:t> </a:t>
            </a:r>
            <a:r>
              <a:rPr lang="ru-RU" altLang="ru-RU" sz="1900" smtClean="0">
                <a:latin typeface="Times New Roman" panose="02020603050405020304" pitchFamily="18" charset="0"/>
                <a:cs typeface="Times New Roman" panose="02020603050405020304" pitchFamily="18" charset="0"/>
              </a:rPr>
              <a:t>от 04.05.1999</a:t>
            </a:r>
            <a:r>
              <a:rPr lang="ru-RU" altLang="ru-RU" sz="1900" smtClean="0">
                <a:latin typeface="Times New Roman" panose="02020603050405020304" pitchFamily="18" charset="0"/>
              </a:rPr>
              <a:t>г.</a:t>
            </a:r>
          </a:p>
          <a:p>
            <a:r>
              <a:rPr lang="ru-RU" altLang="ru-RU" sz="1900" smtClean="0">
                <a:latin typeface="Times New Roman" panose="02020603050405020304" pitchFamily="18" charset="0"/>
              </a:rPr>
              <a:t>Постановление Правительства РФ № 183 от 02.03.2000 г.  «О нормативах выбросов вредных (загрязняющих) веществ в атмосферный воздух и вредных физических воздействий на него» </a:t>
            </a:r>
          </a:p>
          <a:p>
            <a:r>
              <a:rPr lang="ru-RU" altLang="ru-RU" sz="1900" smtClean="0">
                <a:latin typeface="Times New Roman" panose="02020603050405020304" pitchFamily="18" charset="0"/>
                <a:cs typeface="Times New Roman" panose="02020603050405020304" pitchFamily="18" charset="0"/>
              </a:rPr>
              <a:t>Федеральный закон "О внесении изменений в Федеральный закон "Об охране окружающей среды" и отдельные законодательные акты Российской Федерации" от 21.07.2014 N 219-ФЗ</a:t>
            </a:r>
          </a:p>
          <a:p>
            <a:endParaRPr lang="ru-RU" altLang="ru-RU" sz="19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a:xfrm>
            <a:off x="457200" y="549275"/>
            <a:ext cx="8229600" cy="5546725"/>
          </a:xfrm>
        </p:spPr>
        <p:txBody>
          <a:bodyPr/>
          <a:lstStyle/>
          <a:p>
            <a:pPr algn="just">
              <a:lnSpc>
                <a:spcPct val="80000"/>
              </a:lnSpc>
            </a:pPr>
            <a:r>
              <a:rPr lang="ru-RU" altLang="ru-RU" sz="2400" smtClean="0"/>
              <a:t>При проведении инвентаризации предприятие обязано учесть все поступающие в атмосферу загрязняющие вещества, которые присутствуют в материальном балансе применяемых технологических процессов, от всех стационарных источников загрязнения (организованных и неорганизованных), имеющихся на предприятии, и автотранспорта.</a:t>
            </a:r>
          </a:p>
          <a:p>
            <a:pPr algn="just">
              <a:lnSpc>
                <a:spcPct val="80000"/>
              </a:lnSpc>
            </a:pPr>
            <a:r>
              <a:rPr lang="ru-RU" altLang="ru-RU" sz="2400" smtClean="0"/>
              <a:t>При инвентаризации выбросов загрязняющих веществ должны использоваться непосредственные </a:t>
            </a:r>
            <a:r>
              <a:rPr lang="ru-RU" altLang="ru-RU" sz="2400" smtClean="0">
                <a:solidFill>
                  <a:schemeClr val="folHlink"/>
                </a:solidFill>
              </a:rPr>
              <a:t>инструментальные замеры</a:t>
            </a:r>
            <a:r>
              <a:rPr lang="ru-RU" altLang="ru-RU" sz="2400" smtClean="0"/>
              <a:t> в соответствии с действующими стандартами и рекомендованными методиками, согласованными с Госкомприродой СССР (Минприродой). В случаях отсутствия инструментальных методик для определения выброса какого-либо вещества допускается применение расчетных отраслевых методик.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457200" y="692150"/>
            <a:ext cx="8229600" cy="5761038"/>
          </a:xfrm>
        </p:spPr>
        <p:txBody>
          <a:bodyPr/>
          <a:lstStyle/>
          <a:p>
            <a:pPr>
              <a:lnSpc>
                <a:spcPct val="80000"/>
              </a:lnSpc>
            </a:pPr>
            <a:r>
              <a:rPr lang="ru-RU" altLang="ru-RU" sz="2400" smtClean="0">
                <a:latin typeface="Times New Roman" panose="02020603050405020304" pitchFamily="18" charset="0"/>
              </a:rPr>
              <a:t>Работа по проведению инвентаризации можно разделить на 3 этапа:</a:t>
            </a:r>
          </a:p>
          <a:p>
            <a:pPr>
              <a:lnSpc>
                <a:spcPct val="80000"/>
              </a:lnSpc>
            </a:pPr>
            <a:r>
              <a:rPr lang="ru-RU" altLang="ru-RU" sz="2400" smtClean="0">
                <a:latin typeface="Times New Roman" panose="02020603050405020304" pitchFamily="18" charset="0"/>
              </a:rPr>
              <a:t>подготовительный - составляются краткая характеристика предприятия как источника загрязнения атмосферы, балансовые схемы и описания основных технологий. При этом должны быть определены выделяемые загрязняющие вещества и их источники. Балансовые схемы должны быть составлены в соответствии с нормами технологического проектирования соответствующего производства;</a:t>
            </a:r>
          </a:p>
          <a:p>
            <a:pPr>
              <a:lnSpc>
                <a:spcPct val="80000"/>
              </a:lnSpc>
            </a:pPr>
            <a:r>
              <a:rPr lang="ru-RU" altLang="ru-RU" sz="2400" smtClean="0">
                <a:latin typeface="Times New Roman" panose="02020603050405020304" pitchFamily="18" charset="0"/>
              </a:rPr>
              <a:t>проведение инвентаризационного обследования - обследование источников выделения и загрязнения атмосферы, эффективности пылегазоочистного оборудования, определяются их характеристики;</a:t>
            </a:r>
          </a:p>
          <a:p>
            <a:pPr>
              <a:lnSpc>
                <a:spcPct val="80000"/>
              </a:lnSpc>
            </a:pPr>
            <a:r>
              <a:rPr lang="ru-RU" altLang="ru-RU" sz="2400" smtClean="0">
                <a:latin typeface="Times New Roman" panose="02020603050405020304" pitchFamily="18" charset="0"/>
              </a:rPr>
              <a:t>обработка результатов обследования и оформление выходных материалов - заполнение бланков формы N 1-воздух, составляется перечень методик, используемых для определения концентраций, и расчетных методик определения выбросов загрязняющих веществ.</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198" name="Group 1926"/>
          <p:cNvGraphicFramePr>
            <a:graphicFrameLocks noGrp="1"/>
          </p:cNvGraphicFramePr>
          <p:nvPr/>
        </p:nvGraphicFramePr>
        <p:xfrm>
          <a:off x="11113" y="-14288"/>
          <a:ext cx="9147175" cy="6530976"/>
        </p:xfrm>
        <a:graphic>
          <a:graphicData uri="http://schemas.openxmlformats.org/drawingml/2006/table">
            <a:tbl>
              <a:tblPr/>
              <a:tblGrid>
                <a:gridCol w="1435130">
                  <a:extLst>
                    <a:ext uri="{9D8B030D-6E8A-4147-A177-3AD203B41FA5}">
                      <a16:colId xmlns:a16="http://schemas.microsoft.com/office/drawing/2014/main" val="20000"/>
                    </a:ext>
                  </a:extLst>
                </a:gridCol>
                <a:gridCol w="622313">
                  <a:extLst>
                    <a:ext uri="{9D8B030D-6E8A-4147-A177-3AD203B41FA5}">
                      <a16:colId xmlns:a16="http://schemas.microsoft.com/office/drawing/2014/main" val="20001"/>
                    </a:ext>
                  </a:extLst>
                </a:gridCol>
                <a:gridCol w="1054122">
                  <a:extLst>
                    <a:ext uri="{9D8B030D-6E8A-4147-A177-3AD203B41FA5}">
                      <a16:colId xmlns:a16="http://schemas.microsoft.com/office/drawing/2014/main" val="20002"/>
                    </a:ext>
                  </a:extLst>
                </a:gridCol>
                <a:gridCol w="1305398">
                  <a:extLst>
                    <a:ext uri="{9D8B030D-6E8A-4147-A177-3AD203B41FA5}">
                      <a16:colId xmlns:a16="http://schemas.microsoft.com/office/drawing/2014/main" val="20003"/>
                    </a:ext>
                  </a:extLst>
                </a:gridCol>
                <a:gridCol w="1094763">
                  <a:extLst>
                    <a:ext uri="{9D8B030D-6E8A-4147-A177-3AD203B41FA5}">
                      <a16:colId xmlns:a16="http://schemas.microsoft.com/office/drawing/2014/main" val="20004"/>
                    </a:ext>
                  </a:extLst>
                </a:gridCol>
                <a:gridCol w="428634">
                  <a:extLst>
                    <a:ext uri="{9D8B030D-6E8A-4147-A177-3AD203B41FA5}">
                      <a16:colId xmlns:a16="http://schemas.microsoft.com/office/drawing/2014/main" val="20005"/>
                    </a:ext>
                  </a:extLst>
                </a:gridCol>
                <a:gridCol w="492869">
                  <a:extLst>
                    <a:ext uri="{9D8B030D-6E8A-4147-A177-3AD203B41FA5}">
                      <a16:colId xmlns:a16="http://schemas.microsoft.com/office/drawing/2014/main" val="20006"/>
                    </a:ext>
                  </a:extLst>
                </a:gridCol>
                <a:gridCol w="1368180">
                  <a:extLst>
                    <a:ext uri="{9D8B030D-6E8A-4147-A177-3AD203B41FA5}">
                      <a16:colId xmlns:a16="http://schemas.microsoft.com/office/drawing/2014/main" val="20007"/>
                    </a:ext>
                  </a:extLst>
                </a:gridCol>
                <a:gridCol w="139242">
                  <a:extLst>
                    <a:ext uri="{9D8B030D-6E8A-4147-A177-3AD203B41FA5}">
                      <a16:colId xmlns:a16="http://schemas.microsoft.com/office/drawing/2014/main" val="20008"/>
                    </a:ext>
                  </a:extLst>
                </a:gridCol>
                <a:gridCol w="495310">
                  <a:extLst>
                    <a:ext uri="{9D8B030D-6E8A-4147-A177-3AD203B41FA5}">
                      <a16:colId xmlns:a16="http://schemas.microsoft.com/office/drawing/2014/main" val="20009"/>
                    </a:ext>
                  </a:extLst>
                </a:gridCol>
                <a:gridCol w="711215">
                  <a:extLst>
                    <a:ext uri="{9D8B030D-6E8A-4147-A177-3AD203B41FA5}">
                      <a16:colId xmlns:a16="http://schemas.microsoft.com/office/drawing/2014/main" val="20010"/>
                    </a:ext>
                  </a:extLst>
                </a:gridCol>
              </a:tblGrid>
              <a:tr h="518160">
                <a:tc gridSpan="8">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Times New Roman" pitchFamily="18" charset="0"/>
                          <a:cs typeface="Times New Roman" pitchFamily="18" charset="0"/>
                        </a:rPr>
                        <a:t>Бланк инвентаризации источников выбросов вредных веществ в атмосферу </a:t>
                      </a:r>
                      <a:endParaRPr kumimoji="0" lang="ru-RU" sz="1800" b="0" i="0" u="none" strike="noStrike" cap="none" normalizeH="0" baseline="0" dirty="0" smtClean="0">
                        <a:ln>
                          <a:noFill/>
                        </a:ln>
                        <a:solidFill>
                          <a:schemeClr val="tx1"/>
                        </a:solidFill>
                        <a:effectLst/>
                        <a:latin typeface="Arial" pitchFamily="34" charset="0"/>
                      </a:endParaRPr>
                    </a:p>
                  </a:txBody>
                  <a:tcPr marL="91442" marR="91442" anchor="b" horzOverflow="overflow">
                    <a:lnL cap="flat">
                      <a:noFill/>
                    </a:lnL>
                    <a:lnR>
                      <a:noFill/>
                    </a:lnR>
                    <a:lnT cap="flat">
                      <a:noFill/>
                    </a:lnT>
                    <a:lnB>
                      <a:noFill/>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2">
                  <a:txBody>
                    <a:bodyPr/>
                    <a:lstStyle/>
                    <a:p>
                      <a:endParaRPr lang="ru-RU" sz="1800" dirty="0"/>
                    </a:p>
                  </a:txBody>
                  <a:tcPr marL="91442" marR="91442" anchor="b" horzOverflow="overflow">
                    <a:lnL>
                      <a:noFill/>
                    </a:lnL>
                    <a:lnR>
                      <a:noFill/>
                    </a:lnR>
                    <a:lnT cap="flat">
                      <a:noFill/>
                    </a:lnT>
                    <a:lnB>
                      <a:noFill/>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L="91442" marR="91442" anchor="b"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18160">
                <a:tc gridSpan="8">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Раздел I. Источники загрязнения воздушного бассейна</a:t>
                      </a:r>
                      <a:endParaRPr kumimoji="0" lang="ru-RU" sz="1800" b="0" i="0" u="none" strike="noStrike" cap="none" normalizeH="0" baseline="0" smtClean="0">
                        <a:ln>
                          <a:noFill/>
                        </a:ln>
                        <a:solidFill>
                          <a:schemeClr val="tx1"/>
                        </a:solidFill>
                        <a:effectLst/>
                        <a:latin typeface="Arial" pitchFamily="34" charset="0"/>
                      </a:endParaRPr>
                    </a:p>
                  </a:txBody>
                  <a:tcPr marL="91442" marR="91442" anchor="b"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2">
                  <a:txBody>
                    <a:bodyPr/>
                    <a:lstStyle/>
                    <a:p>
                      <a:endParaRPr lang="ru-RU" sz="1800"/>
                    </a:p>
                  </a:txBody>
                  <a:tcPr marL="91442" marR="91442"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L="91442" marR="91442" anchor="b"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64920">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Наименование производства, цеха, участка и т.п.</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Номер источ-ника загряз-нения атмо-сферы</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Номер источника выделения загрязняющих веществ</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Наименование источника выделения загрязняющих веществ</a:t>
                      </a:r>
                      <a:endParaRPr kumimoji="0" lang="ru-RU" sz="1800" b="0" i="0" u="none" strike="noStrike" cap="none" normalizeH="0" baseline="0" dirty="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Наименование выпускаемой продукции</a:t>
                      </a:r>
                      <a:endParaRPr kumimoji="0" lang="ru-RU" sz="1800" b="0" i="0" u="none" strike="noStrike" cap="none" normalizeH="0" baseline="0" dirty="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Время работы источника выделения [час]</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Наименование загрязняющего вещества</a:t>
                      </a:r>
                      <a:endParaRPr kumimoji="0" lang="ru-RU" sz="1800" b="0" i="0" u="none" strike="noStrike" cap="none" normalizeH="0" baseline="0" dirty="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Код заг-рязня-ющего в-ва</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Количество загрязня-ющего вещества, [т/год]</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436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в сутки</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в год</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ru-RU"/>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ru-RU"/>
                    </a:p>
                  </a:txBody>
                  <a:tcPr/>
                </a:tc>
                <a:extLst>
                  <a:ext uri="{0D108BD9-81ED-4DB2-BD59-A6C34878D82A}">
                    <a16:rowId xmlns:a16="http://schemas.microsoft.com/office/drawing/2014/main" val="10003"/>
                  </a:ext>
                </a:extLst>
              </a:tr>
              <a:tr h="2603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800" b="0" i="0" u="none" strike="noStrike" cap="none" normalizeH="0" baseline="0" smtClean="0">
                        <a:ln>
                          <a:noFill/>
                        </a:ln>
                        <a:solidFill>
                          <a:schemeClr val="tx1"/>
                        </a:solidFill>
                        <a:effectLst/>
                        <a:latin typeface="Arial" pitchFamily="34" charset="0"/>
                      </a:endParaRPr>
                    </a:p>
                  </a:txBody>
                  <a:tcPr marL="91442" marR="9144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800" b="0" i="0" u="none" strike="noStrike" cap="none" normalizeH="0" baseline="0" smtClean="0">
                        <a:ln>
                          <a:noFill/>
                        </a:ln>
                        <a:solidFill>
                          <a:schemeClr val="tx1"/>
                        </a:solidFill>
                        <a:effectLst/>
                        <a:latin typeface="Arial" pitchFamily="34" charset="0"/>
                      </a:endParaRPr>
                    </a:p>
                  </a:txBody>
                  <a:tcPr marL="91442" marR="9144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800" b="0" i="0" u="none" strike="noStrike" cap="none" normalizeH="0" baseline="0" smtClean="0">
                        <a:ln>
                          <a:noFill/>
                        </a:ln>
                        <a:solidFill>
                          <a:schemeClr val="tx1"/>
                        </a:solidFill>
                        <a:effectLst/>
                        <a:latin typeface="Arial" pitchFamily="34" charset="0"/>
                      </a:endParaRPr>
                    </a:p>
                  </a:txBody>
                  <a:tcPr marL="91442" marR="9144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800" b="0" i="0" u="none" strike="noStrike" cap="none" normalizeH="0" baseline="0" smtClean="0">
                        <a:ln>
                          <a:noFill/>
                        </a:ln>
                        <a:solidFill>
                          <a:schemeClr val="tx1"/>
                        </a:solidFill>
                        <a:effectLst/>
                        <a:latin typeface="Arial" pitchFamily="34" charset="0"/>
                      </a:endParaRPr>
                    </a:p>
                  </a:txBody>
                  <a:tcPr marL="91442" marR="9144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ru-RU" sz="1800" b="0" i="0" u="none" strike="noStrike" cap="none" normalizeH="0" baseline="0" smtClean="0">
                        <a:ln>
                          <a:noFill/>
                        </a:ln>
                        <a:solidFill>
                          <a:schemeClr val="tx1"/>
                        </a:solidFill>
                        <a:effectLst/>
                        <a:latin typeface="Arial" pitchFamily="34" charset="0"/>
                      </a:endParaRPr>
                    </a:p>
                  </a:txBody>
                  <a:tcPr marL="91442" marR="9144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800" b="0" i="0" u="none" strike="noStrike" cap="none" normalizeH="0" baseline="0" smtClean="0">
                        <a:ln>
                          <a:noFill/>
                        </a:ln>
                        <a:solidFill>
                          <a:schemeClr val="tx1"/>
                        </a:solidFill>
                        <a:effectLst/>
                        <a:latin typeface="Arial" pitchFamily="34" charset="0"/>
                      </a:endParaRPr>
                    </a:p>
                  </a:txBody>
                  <a:tcPr marL="91442" marR="9144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ru-RU" sz="1800" b="0" i="0" u="none" strike="noStrike" cap="none" normalizeH="0" baseline="0" smtClean="0">
                        <a:ln>
                          <a:noFill/>
                        </a:ln>
                        <a:solidFill>
                          <a:schemeClr val="tx1"/>
                        </a:solidFill>
                        <a:effectLst/>
                        <a:latin typeface="Arial" pitchFamily="34" charset="0"/>
                      </a:endParaRPr>
                    </a:p>
                  </a:txBody>
                  <a:tcPr marL="91442" marR="9144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ru-RU" sz="1800" b="0" i="0" u="none" strike="noStrike" cap="none" normalizeH="0" baseline="0" smtClean="0">
                        <a:ln>
                          <a:noFill/>
                        </a:ln>
                        <a:solidFill>
                          <a:schemeClr val="tx1"/>
                        </a:solidFill>
                        <a:effectLst/>
                        <a:latin typeface="Arial" pitchFamily="34" charset="0"/>
                      </a:endParaRPr>
                    </a:p>
                  </a:txBody>
                  <a:tcPr marL="91442" marR="9144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ru-RU" sz="1800" b="0" i="0" u="none" strike="noStrike" cap="none" normalizeH="0" baseline="0" smtClean="0">
                        <a:ln>
                          <a:noFill/>
                        </a:ln>
                        <a:solidFill>
                          <a:schemeClr val="tx1"/>
                        </a:solidFill>
                        <a:effectLst/>
                        <a:latin typeface="Arial" pitchFamily="34" charset="0"/>
                      </a:endParaRPr>
                    </a:p>
                  </a:txBody>
                  <a:tcPr marL="91442" marR="9144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ru-RU" sz="1800" b="0" i="0" u="none" strike="noStrike" cap="none" normalizeH="0" baseline="0" smtClean="0">
                        <a:ln>
                          <a:noFill/>
                        </a:ln>
                        <a:solidFill>
                          <a:schemeClr val="tx1"/>
                        </a:solidFill>
                        <a:effectLst/>
                        <a:latin typeface="Arial" pitchFamily="34" charset="0"/>
                      </a:endParaRPr>
                    </a:p>
                  </a:txBody>
                  <a:tcPr marL="91442" marR="9144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9080">
                <a:tc gridSpan="11">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Котельная, корпус №1</a:t>
                      </a:r>
                      <a:endParaRPr kumimoji="0" lang="ru-RU" sz="1800" b="0" i="0" u="none" strike="noStrike" cap="none" normalizeH="0" baseline="0" smtClean="0">
                        <a:ln>
                          <a:noFill/>
                        </a:ln>
                        <a:solidFill>
                          <a:schemeClr val="tx1"/>
                        </a:solidFill>
                        <a:effectLst/>
                        <a:latin typeface="Arial" pitchFamily="34" charset="0"/>
                      </a:endParaRPr>
                    </a:p>
                  </a:txBody>
                  <a:tcPr marL="91442" marR="9144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5"/>
                  </a:ext>
                </a:extLst>
              </a:tr>
              <a:tr h="426720">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Теплохозяйство, котельная</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0001</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0001001</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котел "</a:t>
                      </a:r>
                      <a:r>
                        <a:rPr kumimoji="0" lang="ru-RU" sz="1100" b="0" i="0" u="none" strike="noStrike" cap="none" normalizeH="0" baseline="0" dirty="0" err="1" smtClean="0">
                          <a:ln>
                            <a:noFill/>
                          </a:ln>
                          <a:solidFill>
                            <a:schemeClr val="tx1"/>
                          </a:solidFill>
                          <a:effectLst/>
                          <a:latin typeface="Times New Roman" pitchFamily="18" charset="0"/>
                          <a:cs typeface="Times New Roman" pitchFamily="18" charset="0"/>
                        </a:rPr>
                        <a:t>Ставан</a:t>
                      </a: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тепло, горячее водоснабжение</a:t>
                      </a:r>
                      <a:endParaRPr kumimoji="0" lang="ru-RU" sz="1800" b="0" i="0" u="none" strike="noStrike" cap="none" normalizeH="0" baseline="0" dirty="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24,0</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8280</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Азота диоксид  (азота (IV) оксид)</a:t>
                      </a:r>
                      <a:endParaRPr kumimoji="0" lang="ru-RU" sz="1800" b="0" i="0" u="none" strike="noStrike" cap="none" normalizeH="0" baseline="0" dirty="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0301</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0,092664</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672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Азота оксид (азота (II) оксид</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0304</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0,015058</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7940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Углерод оксид</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CYR" charset="-52"/>
                          <a:cs typeface="Arial" pitchFamily="34" charset="0"/>
                        </a:rPr>
                        <a:t>0337</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0,269996</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2672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dirty="0" err="1" smtClean="0">
                          <a:ln>
                            <a:noFill/>
                          </a:ln>
                          <a:solidFill>
                            <a:schemeClr val="tx1"/>
                          </a:solidFill>
                          <a:effectLst/>
                          <a:latin typeface="Times New Roman" pitchFamily="18" charset="0"/>
                          <a:cs typeface="Times New Roman" pitchFamily="18" charset="0"/>
                        </a:rPr>
                        <a:t>Бенз</a:t>
                      </a: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/а/</a:t>
                      </a:r>
                      <a:r>
                        <a:rPr kumimoji="0" lang="ru-RU" sz="1100" b="0" i="0" u="none" strike="noStrike" cap="none" normalizeH="0" baseline="0" dirty="0" err="1" smtClean="0">
                          <a:ln>
                            <a:noFill/>
                          </a:ln>
                          <a:solidFill>
                            <a:schemeClr val="tx1"/>
                          </a:solidFill>
                          <a:effectLst/>
                          <a:latin typeface="Times New Roman" pitchFamily="18" charset="0"/>
                          <a:cs typeface="Times New Roman" pitchFamily="18" charset="0"/>
                        </a:rPr>
                        <a:t>пирен</a:t>
                      </a: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 (3,4-Бензпирен)</a:t>
                      </a:r>
                      <a:endParaRPr kumimoji="0" lang="ru-RU" sz="1800" b="0" i="0" u="none" strike="noStrike" cap="none" normalizeH="0" baseline="0" dirty="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CYR" charset="-52"/>
                          <a:cs typeface="Arial" pitchFamily="34" charset="0"/>
                        </a:rPr>
                        <a:t>0703</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3,7E-09</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26720">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Теплохозяйство, котельная</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0002</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0002001</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котел "Ставан" </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тепло, горячее водоснабжение</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24,0</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1440</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Азота диоксид  (азота (IV) оксид)</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0301</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0,024000</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2672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Азота оксид (азота (II) оксид</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0304</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0,003900</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76225">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Углерод оксид</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CYR" charset="-52"/>
                          <a:cs typeface="Arial" pitchFamily="34" charset="0"/>
                        </a:rPr>
                        <a:t>0337</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0,069930</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42672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Бенз/а/пирен (3,4-Бензпирен)</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CYR" charset="-52"/>
                          <a:cs typeface="Arial" pitchFamily="34" charset="0"/>
                        </a:rPr>
                        <a:t>0703</a:t>
                      </a:r>
                      <a:endParaRPr kumimoji="0" lang="ru-RU" sz="1800" b="0" i="0" u="none" strike="noStrike" cap="none" normalizeH="0" baseline="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1,0E-09</a:t>
                      </a:r>
                      <a:endParaRPr kumimoji="0" lang="ru-RU" sz="1800" b="0" i="0" u="none" strike="noStrike" cap="none" normalizeH="0" baseline="0" dirty="0" smtClean="0">
                        <a:ln>
                          <a:noFill/>
                        </a:ln>
                        <a:solidFill>
                          <a:schemeClr val="tx1"/>
                        </a:solidFill>
                        <a:effectLst/>
                        <a:latin typeface="Arial" pitchFamily="34" charset="0"/>
                      </a:endParaRPr>
                    </a:p>
                  </a:txBody>
                  <a:tcPr marL="91442" marR="9144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457200" y="549275"/>
            <a:ext cx="8229600" cy="5546725"/>
          </a:xfrm>
        </p:spPr>
        <p:txBody>
          <a:bodyPr/>
          <a:lstStyle/>
          <a:p>
            <a:pPr algn="just">
              <a:lnSpc>
                <a:spcPct val="80000"/>
              </a:lnSpc>
            </a:pPr>
            <a:r>
              <a:rPr lang="ru-RU" altLang="ru-RU" sz="2400" smtClean="0"/>
              <a:t>Нумерация источников от года к году не должна изменяться. При появлении нового источника загрязнения атмосферы ему присваивают номер, ранее не использовавшийся в отчетности. При ликвидации источника его номер в дальнейшем в отчетности не используют. Всем организованным источникам загрязнения атмосферы присваивают номера от 0001 до 5999, а всем неорганизованным источникам - от 6001 до 9999.</a:t>
            </a:r>
          </a:p>
          <a:p>
            <a:pPr algn="just">
              <a:lnSpc>
                <a:spcPct val="80000"/>
              </a:lnSpc>
            </a:pPr>
            <a:r>
              <a:rPr lang="ru-RU" altLang="ru-RU" sz="2400" smtClean="0"/>
              <a:t>В графе 1 указывается, к какому производству относятся источники выделения и источники загрязнения атмосферы (агломерационное, теплосиловое, производство вискозы и др.). Производство может включать в себя один или несколько цехов, участков и т.д. Приводятся конкретные названия цехов, участков (подготовительный, формовочный), а также указываются их номера.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179" name="Group 1787"/>
          <p:cNvGraphicFramePr>
            <a:graphicFrameLocks noGrp="1"/>
          </p:cNvGraphicFramePr>
          <p:nvPr/>
        </p:nvGraphicFramePr>
        <p:xfrm>
          <a:off x="0" y="449263"/>
          <a:ext cx="9096375" cy="6232525"/>
        </p:xfrm>
        <a:graphic>
          <a:graphicData uri="http://schemas.openxmlformats.org/drawingml/2006/table">
            <a:tbl>
              <a:tblPr/>
              <a:tblGrid>
                <a:gridCol w="820738">
                  <a:extLst>
                    <a:ext uri="{9D8B030D-6E8A-4147-A177-3AD203B41FA5}">
                      <a16:colId xmlns:a16="http://schemas.microsoft.com/office/drawing/2014/main" val="20000"/>
                    </a:ext>
                  </a:extLst>
                </a:gridCol>
                <a:gridCol w="482600">
                  <a:extLst>
                    <a:ext uri="{9D8B030D-6E8A-4147-A177-3AD203B41FA5}">
                      <a16:colId xmlns:a16="http://schemas.microsoft.com/office/drawing/2014/main" val="20001"/>
                    </a:ext>
                  </a:extLst>
                </a:gridCol>
                <a:gridCol w="603250">
                  <a:extLst>
                    <a:ext uri="{9D8B030D-6E8A-4147-A177-3AD203B41FA5}">
                      <a16:colId xmlns:a16="http://schemas.microsoft.com/office/drawing/2014/main" val="20002"/>
                    </a:ext>
                  </a:extLst>
                </a:gridCol>
                <a:gridCol w="714375">
                  <a:extLst>
                    <a:ext uri="{9D8B030D-6E8A-4147-A177-3AD203B41FA5}">
                      <a16:colId xmlns:a16="http://schemas.microsoft.com/office/drawing/2014/main" val="20003"/>
                    </a:ext>
                  </a:extLst>
                </a:gridCol>
                <a:gridCol w="722312">
                  <a:extLst>
                    <a:ext uri="{9D8B030D-6E8A-4147-A177-3AD203B41FA5}">
                      <a16:colId xmlns:a16="http://schemas.microsoft.com/office/drawing/2014/main" val="20004"/>
                    </a:ext>
                  </a:extLst>
                </a:gridCol>
                <a:gridCol w="539750">
                  <a:extLst>
                    <a:ext uri="{9D8B030D-6E8A-4147-A177-3AD203B41FA5}">
                      <a16:colId xmlns:a16="http://schemas.microsoft.com/office/drawing/2014/main" val="20005"/>
                    </a:ext>
                  </a:extLst>
                </a:gridCol>
                <a:gridCol w="646113">
                  <a:extLst>
                    <a:ext uri="{9D8B030D-6E8A-4147-A177-3AD203B41FA5}">
                      <a16:colId xmlns:a16="http://schemas.microsoft.com/office/drawing/2014/main" val="20006"/>
                    </a:ext>
                  </a:extLst>
                </a:gridCol>
                <a:gridCol w="715962">
                  <a:extLst>
                    <a:ext uri="{9D8B030D-6E8A-4147-A177-3AD203B41FA5}">
                      <a16:colId xmlns:a16="http://schemas.microsoft.com/office/drawing/2014/main" val="20007"/>
                    </a:ext>
                  </a:extLst>
                </a:gridCol>
                <a:gridCol w="876300">
                  <a:extLst>
                    <a:ext uri="{9D8B030D-6E8A-4147-A177-3AD203B41FA5}">
                      <a16:colId xmlns:a16="http://schemas.microsoft.com/office/drawing/2014/main" val="20008"/>
                    </a:ext>
                  </a:extLst>
                </a:gridCol>
                <a:gridCol w="742950">
                  <a:extLst>
                    <a:ext uri="{9D8B030D-6E8A-4147-A177-3AD203B41FA5}">
                      <a16:colId xmlns:a16="http://schemas.microsoft.com/office/drawing/2014/main" val="20009"/>
                    </a:ext>
                  </a:extLst>
                </a:gridCol>
                <a:gridCol w="742950">
                  <a:extLst>
                    <a:ext uri="{9D8B030D-6E8A-4147-A177-3AD203B41FA5}">
                      <a16:colId xmlns:a16="http://schemas.microsoft.com/office/drawing/2014/main" val="20010"/>
                    </a:ext>
                  </a:extLst>
                </a:gridCol>
                <a:gridCol w="744538">
                  <a:extLst>
                    <a:ext uri="{9D8B030D-6E8A-4147-A177-3AD203B41FA5}">
                      <a16:colId xmlns:a16="http://schemas.microsoft.com/office/drawing/2014/main" val="20011"/>
                    </a:ext>
                  </a:extLst>
                </a:gridCol>
                <a:gridCol w="744537">
                  <a:extLst>
                    <a:ext uri="{9D8B030D-6E8A-4147-A177-3AD203B41FA5}">
                      <a16:colId xmlns:a16="http://schemas.microsoft.com/office/drawing/2014/main" val="20012"/>
                    </a:ext>
                  </a:extLst>
                </a:gridCol>
              </a:tblGrid>
              <a:tr h="259044">
                <a:tc gridSpan="13">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Раздел II. Характеристика источников загрязнения</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518117">
                <a:tc gridSpan="5">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chemeClr val="tx1"/>
                          </a:solidFill>
                          <a:effectLst/>
                          <a:latin typeface="Times New Roman CYR" charset="-52"/>
                          <a:cs typeface="Arial" pitchFamily="34" charset="0"/>
                        </a:rPr>
                        <a:t>Существующее положение  :  24.05.2012</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cap="flat">
                      <a:noFill/>
                    </a:lnL>
                    <a:lnR>
                      <a:noFill/>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04" marB="45704" anchor="b" horzOverflow="overflow">
                    <a:lnL>
                      <a:noFill/>
                    </a:lnL>
                    <a:lnR>
                      <a:noFill/>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04" marB="45704" anchor="b" horzOverflow="overflow">
                    <a:lnL>
                      <a:noFill/>
                    </a:lnL>
                    <a:lnR>
                      <a:noFill/>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04" marB="45704" anchor="b" horzOverflow="overflow">
                    <a:lnL>
                      <a:noFill/>
                    </a:lnL>
                    <a:lnR>
                      <a:noFill/>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04" marB="45704" anchor="b" horzOverflow="overflow">
                    <a:lnL>
                      <a:noFill/>
                    </a:lnL>
                    <a:lnR>
                      <a:noFill/>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04" marB="45704" anchor="b" horzOverflow="overflow">
                    <a:lnL>
                      <a:noFill/>
                    </a:lnL>
                    <a:lnR>
                      <a:noFill/>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04" marB="45704" anchor="b" horzOverflow="overflow">
                    <a:lnL>
                      <a:noFill/>
                    </a:lnL>
                    <a:lnR>
                      <a:noFill/>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04" marB="45704" anchor="b" horzOverflow="overflow">
                    <a:lnL>
                      <a:noFill/>
                    </a:lnL>
                    <a:lnR>
                      <a:noFill/>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04" marB="45704" anchor="b" horzOverflow="overflow">
                    <a:lnL>
                      <a:noFill/>
                    </a:lnL>
                    <a:lnR cap="flat">
                      <a:noFill/>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6679">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Hомеp</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a:noFill/>
                    </a:lnB>
                    <a:lnTlToBr>
                      <a:noFill/>
                    </a:lnTlToBr>
                    <a:lnBlToTr>
                      <a:noFill/>
                    </a:lnBlToTr>
                    <a:no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Паpаметpы</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ru-RU"/>
                    </a:p>
                  </a:txBody>
                  <a:tcPr/>
                </a:tc>
                <a:tc gridSpan="3">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Паpаметpы газовоздушной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ru-RU"/>
                    </a:p>
                  </a:txBody>
                  <a:tcPr/>
                </a:tc>
                <a:tc hMerge="1">
                  <a:txBody>
                    <a:bodyPr/>
                    <a:lstStyle/>
                    <a:p>
                      <a:endParaRPr lang="ru-RU"/>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Код</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a:noFill/>
                    </a:lnB>
                    <a:lnTlToBr>
                      <a:noFill/>
                    </a:lnTlToBr>
                    <a:lnBlToTr>
                      <a:noFill/>
                    </a:lnBlToTr>
                    <a:no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Количество загpязняющих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ru-RU"/>
                    </a:p>
                  </a:txBody>
                  <a:tcPr/>
                </a:tc>
                <a:tc gridSpan="4">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Кооpдинаты источников загpязнения в завод.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2"/>
                  </a:ext>
                </a:extLst>
              </a:tr>
              <a:tr h="518117">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источника</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источ. загpяз.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ru-RU"/>
                    </a:p>
                  </a:txBody>
                  <a:tcPr/>
                </a:tc>
                <a:tc gridSpan="3">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смеси на выходе источника</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ru-RU"/>
                    </a:p>
                  </a:txBody>
                  <a:tcPr/>
                </a:tc>
                <a:tc hMerge="1">
                  <a:txBody>
                    <a:bodyPr/>
                    <a:lstStyle/>
                    <a:p>
                      <a:endParaRPr lang="ru-RU"/>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загpязня-</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веществ, выбpасываемых</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ru-RU"/>
                    </a:p>
                  </a:txBody>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системе кооpдинат, м</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04" marB="45704"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a:noFill/>
                    </a:lnL>
                    <a:lnR w="254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6679">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загpязнения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атмосфеpы</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gridSpan="3">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загpязнения атмосфеpы</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ющего</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в атмосфеpу</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точечного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точечного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втоpого</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втоpого</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r h="426679">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атмосфеpы</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Высо-</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Диам.</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Скоpость,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Объемный</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Темпе-</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вещества</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макси-</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суммаpное,</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источника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источника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конца</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конца</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42667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та,</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или</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м/с</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pасход,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ратура,</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мальное,</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т/год</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или 1-го</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или 1-го</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линейного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линейного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42667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м</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pазмеp</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м3/с</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г/с</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конца</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конца</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источника</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источника</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42667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сечения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линейного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линейного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Х2</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Y2</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51811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устья, м</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источника</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источника</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9"/>
                  </a:ext>
                </a:extLst>
              </a:tr>
              <a:tr h="51811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X1</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Y1</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43804">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1</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2</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3</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4</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5</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6</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7</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8</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9</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10</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11</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12</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cs typeface="Arial" pitchFamily="34" charset="0"/>
                        </a:rPr>
                        <a:t>13</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7428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0001</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5,00</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0,40</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3,183</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0,4000</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18,0</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2973</a:t>
                      </a:r>
                      <a:endParaRPr kumimoji="0" lang="ru-RU" sz="1800" b="0" i="0" u="none" strike="noStrike" cap="none" normalizeH="0" baseline="0" smtClean="0">
                        <a:ln>
                          <a:noFill/>
                        </a:ln>
                        <a:solidFill>
                          <a:schemeClr val="tx1"/>
                        </a:solidFill>
                        <a:effectLst/>
                        <a:latin typeface="Arial" pitchFamily="34" charset="0"/>
                      </a:endParaRPr>
                    </a:p>
                  </a:txBody>
                  <a:tcPr marT="45704" marB="457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0,000075</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0,370000</a:t>
                      </a:r>
                      <a:endParaRPr kumimoji="0" lang="ru-RU" sz="1800" b="0" i="0" u="none" strike="noStrike" cap="none" normalizeH="0" baseline="0" smtClean="0">
                        <a:ln>
                          <a:noFill/>
                        </a:ln>
                        <a:solidFill>
                          <a:schemeClr val="tx1"/>
                        </a:solidFill>
                        <a:effectLst/>
                        <a:latin typeface="Arial" pitchFamily="34" charset="0"/>
                      </a:endParaRPr>
                    </a:p>
                  </a:txBody>
                  <a:tcPr marT="45704" marB="457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151</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045</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7428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0002</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5,00</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0,50</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6,366</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1,2500</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20,0</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0152</a:t>
                      </a:r>
                      <a:endParaRPr kumimoji="0" lang="ru-RU" sz="1800" b="0" i="0" u="none" strike="noStrike" cap="none" normalizeH="0" baseline="0" smtClean="0">
                        <a:ln>
                          <a:noFill/>
                        </a:ln>
                        <a:solidFill>
                          <a:schemeClr val="tx1"/>
                        </a:solidFill>
                        <a:effectLst/>
                        <a:latin typeface="Arial" pitchFamily="34" charset="0"/>
                      </a:endParaRPr>
                    </a:p>
                  </a:txBody>
                  <a:tcPr marT="45704" marB="457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1,20E-05</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0,000088</a:t>
                      </a:r>
                      <a:endParaRPr kumimoji="0" lang="ru-RU" sz="1800" b="0" i="0" u="none" strike="noStrike" cap="none" normalizeH="0" baseline="0" smtClean="0">
                        <a:ln>
                          <a:noFill/>
                        </a:ln>
                        <a:solidFill>
                          <a:schemeClr val="tx1"/>
                        </a:solidFill>
                        <a:effectLst/>
                        <a:latin typeface="Arial" pitchFamily="34" charset="0"/>
                      </a:endParaRPr>
                    </a:p>
                  </a:txBody>
                  <a:tcPr marT="45704" marB="457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191</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072</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7428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254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1555</a:t>
                      </a:r>
                      <a:endParaRPr kumimoji="0" lang="ru-RU" sz="1800" b="0" i="0" u="none" strike="noStrike" cap="none" normalizeH="0" baseline="0" smtClean="0">
                        <a:ln>
                          <a:noFill/>
                        </a:ln>
                        <a:solidFill>
                          <a:schemeClr val="tx1"/>
                        </a:solidFill>
                        <a:effectLst/>
                        <a:latin typeface="Arial" pitchFamily="34" charset="0"/>
                      </a:endParaRPr>
                    </a:p>
                  </a:txBody>
                  <a:tcPr marT="45704" marB="457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3,00E-05</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0,000042</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7428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254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CYR" charset="-52"/>
                          <a:cs typeface="Arial" pitchFamily="34" charset="0"/>
                        </a:rPr>
                        <a:t>3705</a:t>
                      </a:r>
                      <a:endParaRPr kumimoji="0" lang="ru-RU" sz="1800" b="0" i="0" u="none" strike="noStrike" cap="none" normalizeH="0" baseline="0" smtClean="0">
                        <a:ln>
                          <a:noFill/>
                        </a:ln>
                        <a:solidFill>
                          <a:schemeClr val="tx1"/>
                        </a:solidFill>
                        <a:effectLst/>
                        <a:latin typeface="Arial" pitchFamily="34" charset="0"/>
                      </a:endParaRPr>
                    </a:p>
                  </a:txBody>
                  <a:tcPr marT="45704" marB="457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1,40E-07</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0,000003</a:t>
                      </a:r>
                      <a:endParaRPr kumimoji="0" lang="ru-RU" sz="1800" b="0" i="0" u="none" strike="noStrike" cap="none" normalizeH="0" baseline="0" smtClean="0">
                        <a:ln>
                          <a:noFill/>
                        </a:ln>
                        <a:solidFill>
                          <a:schemeClr val="tx1"/>
                        </a:solidFill>
                        <a:effectLst/>
                        <a:latin typeface="Arial" pitchFamily="34" charset="0"/>
                      </a:endParaRPr>
                    </a:p>
                  </a:txBody>
                  <a:tcPr marT="45704" marB="4570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CYR" charset="-52"/>
                          <a:cs typeface="Arial" pitchFamily="34" charset="0"/>
                        </a:rPr>
                        <a:t> </a:t>
                      </a:r>
                      <a:endParaRPr kumimoji="0" lang="ru-RU" sz="1800" b="0" i="0" u="none" strike="noStrike" cap="none" normalizeH="0" baseline="0" smtClean="0">
                        <a:ln>
                          <a:noFill/>
                        </a:ln>
                        <a:solidFill>
                          <a:schemeClr val="tx1"/>
                        </a:solidFill>
                        <a:effectLst/>
                        <a:latin typeface="Arial" pitchFamily="34" charset="0"/>
                      </a:endParaRPr>
                    </a:p>
                  </a:txBody>
                  <a:tcPr marT="45704" marB="45704"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ChangeArrowheads="1"/>
          </p:cNvSpPr>
          <p:nvPr/>
        </p:nvSpPr>
        <p:spPr bwMode="auto">
          <a:xfrm>
            <a:off x="611188" y="188913"/>
            <a:ext cx="820896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ru-RU" altLang="ru-RU" sz="1200" b="1">
                <a:latin typeface="Arial" panose="020B0604020202020204" pitchFamily="34" charset="0"/>
                <a:cs typeface="Times New Roman" panose="02020603050405020304" pitchFamily="18" charset="0"/>
              </a:rPr>
              <a:t>РАЗДЕЛ 3. Таблица3а.ПОКАЗАТЕЛИ РАБОТЫ ГАЗООЧИСТНЫХ И ПЫЛЕУЛАВЛИВАЮЩИХ УСТАНОВОК.</a:t>
            </a:r>
            <a:endParaRPr lang="ru-RU" altLang="ru-RU" sz="900">
              <a:latin typeface="Arial" panose="020B0604020202020204" pitchFamily="34" charset="0"/>
            </a:endParaRPr>
          </a:p>
          <a:p>
            <a:endParaRPr lang="ru-RU" altLang="ru-RU">
              <a:latin typeface="Arial" panose="020B0604020202020204" pitchFamily="34" charset="0"/>
            </a:endParaRPr>
          </a:p>
        </p:txBody>
      </p:sp>
      <p:graphicFrame>
        <p:nvGraphicFramePr>
          <p:cNvPr id="62062" name="Group 622"/>
          <p:cNvGraphicFramePr>
            <a:graphicFrameLocks noGrp="1"/>
          </p:cNvGraphicFramePr>
          <p:nvPr/>
        </p:nvGraphicFramePr>
        <p:xfrm>
          <a:off x="250825" y="620713"/>
          <a:ext cx="8569325" cy="5816600"/>
        </p:xfrm>
        <a:graphic>
          <a:graphicData uri="http://schemas.openxmlformats.org/drawingml/2006/table">
            <a:tbl>
              <a:tblPr/>
              <a:tblGrid>
                <a:gridCol w="814388">
                  <a:extLst>
                    <a:ext uri="{9D8B030D-6E8A-4147-A177-3AD203B41FA5}">
                      <a16:colId xmlns:a16="http://schemas.microsoft.com/office/drawing/2014/main" val="20000"/>
                    </a:ext>
                  </a:extLst>
                </a:gridCol>
                <a:gridCol w="2162175">
                  <a:extLst>
                    <a:ext uri="{9D8B030D-6E8A-4147-A177-3AD203B41FA5}">
                      <a16:colId xmlns:a16="http://schemas.microsoft.com/office/drawing/2014/main" val="20001"/>
                    </a:ext>
                  </a:extLst>
                </a:gridCol>
                <a:gridCol w="1692275">
                  <a:extLst>
                    <a:ext uri="{9D8B030D-6E8A-4147-A177-3AD203B41FA5}">
                      <a16:colId xmlns:a16="http://schemas.microsoft.com/office/drawing/2014/main" val="20002"/>
                    </a:ext>
                  </a:extLst>
                </a:gridCol>
                <a:gridCol w="631825">
                  <a:extLst>
                    <a:ext uri="{9D8B030D-6E8A-4147-A177-3AD203B41FA5}">
                      <a16:colId xmlns:a16="http://schemas.microsoft.com/office/drawing/2014/main" val="20003"/>
                    </a:ext>
                  </a:extLst>
                </a:gridCol>
                <a:gridCol w="684212">
                  <a:extLst>
                    <a:ext uri="{9D8B030D-6E8A-4147-A177-3AD203B41FA5}">
                      <a16:colId xmlns:a16="http://schemas.microsoft.com/office/drawing/2014/main" val="20004"/>
                    </a:ext>
                  </a:extLst>
                </a:gridCol>
                <a:gridCol w="784225">
                  <a:extLst>
                    <a:ext uri="{9D8B030D-6E8A-4147-A177-3AD203B41FA5}">
                      <a16:colId xmlns:a16="http://schemas.microsoft.com/office/drawing/2014/main" val="20005"/>
                    </a:ext>
                  </a:extLst>
                </a:gridCol>
                <a:gridCol w="865188">
                  <a:extLst>
                    <a:ext uri="{9D8B030D-6E8A-4147-A177-3AD203B41FA5}">
                      <a16:colId xmlns:a16="http://schemas.microsoft.com/office/drawing/2014/main" val="20006"/>
                    </a:ext>
                  </a:extLst>
                </a:gridCol>
                <a:gridCol w="935037">
                  <a:extLst>
                    <a:ext uri="{9D8B030D-6E8A-4147-A177-3AD203B41FA5}">
                      <a16:colId xmlns:a16="http://schemas.microsoft.com/office/drawing/2014/main" val="20007"/>
                    </a:ext>
                  </a:extLst>
                </a:gridCol>
              </a:tblGrid>
              <a:tr h="131062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Номер</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cs typeface="Times New Roman" pitchFamily="18" charset="0"/>
                        </a:rPr>
                        <a:t>источ-ника</a:t>
                      </a: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 выделения</a:t>
                      </a:r>
                      <a:endParaRPr kumimoji="0" lang="ru-RU" sz="1600" b="0" i="0" u="none" strike="noStrike" cap="none" normalizeH="0" baseline="0" dirty="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Наименование и тип</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газопылеулавливающего</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оборудования</a:t>
                      </a:r>
                      <a:endParaRPr kumimoji="0" lang="ru-RU" sz="16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Загрязняющее вещество</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по которому осуществляется</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очистка газов</a:t>
                      </a:r>
                      <a:endParaRPr kumimoji="0" lang="ru-RU" sz="16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КПД</a:t>
                      </a:r>
                      <a:endParaRPr kumimoji="0" lang="ru-RU" sz="16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очистки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газов</a:t>
                      </a: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Количественный</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показатель работы</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газопылеулавливающих</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установок</a:t>
                      </a:r>
                      <a:endParaRPr kumimoji="0" lang="ru-RU" sz="16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0"/>
                  </a:ext>
                </a:extLst>
              </a:tr>
              <a:tr h="866628">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Наименование</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вещества</a:t>
                      </a:r>
                      <a:endParaRPr kumimoji="0" lang="ru-RU" sz="16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Код</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в-ств</a:t>
                      </a: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Проект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a:t>
                      </a: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Фактич.</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a:t>
                      </a: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г/сек</a:t>
                      </a:r>
                      <a:endParaRPr kumimoji="0" lang="ru-RU" sz="16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т/год</a:t>
                      </a:r>
                      <a:endParaRPr kumimoji="0" lang="ru-RU" sz="16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78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682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001001</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Фильтр волокнистый</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Аэрозоль краски</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Железа оксид</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3004</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0123</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95</a:t>
                      </a:r>
                      <a:endParaRPr kumimoji="0" lang="ru-RU" sz="1400" b="0" i="0" u="none" strike="noStrike" cap="none" normalizeH="0" baseline="0" dirty="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97,2</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70,1</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0,0948</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0,0518</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0,3496</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0,0470</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150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CYR" charset="-52"/>
                          <a:cs typeface="Times New Roman" pitchFamily="18" charset="0"/>
                        </a:rPr>
                        <a:t> 000309-10</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CYR" charset="-52"/>
                          <a:cs typeface="Times New Roman" pitchFamily="18" charset="0"/>
                        </a:rPr>
                        <a:t>АПР-1200</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Пыль абразивная</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Железа оксид</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CYR" charset="-52"/>
                          <a:cs typeface="Times New Roman" pitchFamily="18" charset="0"/>
                        </a:rPr>
                        <a:t>2930</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CYR" charset="-52"/>
                          <a:cs typeface="Times New Roman" pitchFamily="18" charset="0"/>
                        </a:rPr>
                        <a:t>0123</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99</a:t>
                      </a:r>
                      <a:endParaRPr kumimoji="0" lang="ru-RU" sz="1400" b="0" i="0" u="none" strike="noStrike" cap="none" normalizeH="0" baseline="0" dirty="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99</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0,00653</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0,0099</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0,01188</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0,0172</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6662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CYR" charset="-52"/>
                          <a:cs typeface="Times New Roman" pitchFamily="18" charset="0"/>
                        </a:rPr>
                        <a:t> 000703</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CYR" charset="-52"/>
                          <a:cs typeface="Times New Roman" pitchFamily="18" charset="0"/>
                        </a:rPr>
                        <a:t>АПР-1200</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Железа оксид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Пыль абразивная</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CYR" charset="-52"/>
                          <a:cs typeface="Times New Roman" pitchFamily="18" charset="0"/>
                        </a:rPr>
                        <a:t>0123</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CYR" charset="-52"/>
                          <a:cs typeface="Times New Roman" pitchFamily="18" charset="0"/>
                        </a:rPr>
                        <a:t>2930</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99</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99</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0,00317</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0,00218</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0,00574</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0,00396</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68216">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CYR" charset="-52"/>
                          <a:cs typeface="Times New Roman" pitchFamily="18" charset="0"/>
                        </a:rPr>
                        <a:t> 000801</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CYR" charset="-52"/>
                          <a:cs typeface="Times New Roman" pitchFamily="18" charset="0"/>
                        </a:rPr>
                        <a:t>АПР-1200</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Железа оксид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Пыль абразивная</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CYR" charset="-52"/>
                          <a:cs typeface="Times New Roman" pitchFamily="18" charset="0"/>
                        </a:rPr>
                        <a:t>0123</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CYR" charset="-52"/>
                          <a:cs typeface="Times New Roman" pitchFamily="18" charset="0"/>
                        </a:rPr>
                        <a:t>2930</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99</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99</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0,00317</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0,00218</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0,00287</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0,00198</a:t>
                      </a:r>
                      <a:endParaRPr kumimoji="0" lang="ru-RU" sz="1400" b="0" i="0" u="none" strike="noStrike" cap="none" normalizeH="0" baseline="0" smtClean="0">
                        <a:ln>
                          <a:noFill/>
                        </a:ln>
                        <a:solidFill>
                          <a:schemeClr val="tx1"/>
                        </a:solidFill>
                        <a:effectLst/>
                        <a:latin typeface="Arial"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50248" name="Rectangle 580"/>
          <p:cNvSpPr>
            <a:spLocks noChangeArrowheads="1"/>
          </p:cNvSpPr>
          <p:nvPr/>
        </p:nvSpPr>
        <p:spPr bwMode="auto">
          <a:xfrm>
            <a:off x="-114300" y="66071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ru-RU" altLang="ru-RU">
              <a:latin typeface="Arial" panose="020B0604020202020204"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normAutofit fontScale="90000"/>
          </a:bodyPr>
          <a:lstStyle/>
          <a:p>
            <a:pPr fontAlgn="auto">
              <a:spcAft>
                <a:spcPts val="0"/>
              </a:spcAft>
              <a:defRPr/>
            </a:pPr>
            <a:r>
              <a:rPr lang="ru-RU" sz="4000" smtClean="0"/>
              <a:t>Особенности ГОУ  у  источника выделения</a:t>
            </a:r>
          </a:p>
        </p:txBody>
      </p:sp>
      <p:sp>
        <p:nvSpPr>
          <p:cNvPr id="51203" name="Rectangle 4"/>
          <p:cNvSpPr>
            <a:spLocks noGrp="1" noChangeArrowheads="1"/>
          </p:cNvSpPr>
          <p:nvPr>
            <p:ph idx="1"/>
          </p:nvPr>
        </p:nvSpPr>
        <p:spPr/>
        <p:txBody>
          <a:bodyPr/>
          <a:lstStyle/>
          <a:p>
            <a:r>
              <a:rPr lang="ru-RU" altLang="ru-RU" smtClean="0"/>
              <a:t>Замкнутый цикл с выбросом в рабочую зону</a:t>
            </a:r>
          </a:p>
          <a:p>
            <a:r>
              <a:rPr lang="ru-RU" altLang="ru-RU" smtClean="0"/>
              <a:t>Комплекс последовательно подсоединенного газоочистного оборудования</a:t>
            </a:r>
          </a:p>
          <a:p>
            <a:r>
              <a:rPr lang="ru-RU" altLang="ru-RU" smtClean="0"/>
              <a:t>Избирательность очистки выбросов ЗВ</a:t>
            </a:r>
          </a:p>
          <a:p>
            <a:r>
              <a:rPr lang="ru-RU" altLang="ru-RU" smtClean="0"/>
              <a:t>Обеспеченность ГОУ</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idx="1"/>
          </p:nvPr>
        </p:nvSpPr>
        <p:spPr>
          <a:xfrm>
            <a:off x="457200" y="620713"/>
            <a:ext cx="8229600" cy="5475287"/>
          </a:xfrm>
        </p:spPr>
        <p:txBody>
          <a:bodyPr/>
          <a:lstStyle/>
          <a:p>
            <a:r>
              <a:rPr lang="ru-RU" altLang="ru-RU" smtClean="0"/>
              <a:t>В графе 1 указывается номер источника выделения (см. раздел I, графа 2).</a:t>
            </a:r>
          </a:p>
          <a:p>
            <a:r>
              <a:rPr lang="ru-RU" altLang="ru-RU" smtClean="0"/>
              <a:t>В графе 2 перечисляются наименование и тип пылегазоулавливающего оборудования, входящего в установку.</a:t>
            </a:r>
          </a:p>
          <a:p>
            <a:r>
              <a:rPr lang="ru-RU" altLang="ru-RU" smtClean="0"/>
              <a:t>В графах 3 и 4 указываются проектные и фактические коэффициенты полезного действия. Проектный КПД берется из проекта газоочистной установки или из техпаспорта.</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969" name="Group 2505"/>
          <p:cNvGraphicFramePr>
            <a:graphicFrameLocks noGrp="1"/>
          </p:cNvGraphicFramePr>
          <p:nvPr/>
        </p:nvGraphicFramePr>
        <p:xfrm>
          <a:off x="215900" y="0"/>
          <a:ext cx="8928100" cy="6686550"/>
        </p:xfrm>
        <a:graphic>
          <a:graphicData uri="http://schemas.openxmlformats.org/drawingml/2006/table">
            <a:tbl>
              <a:tblPr/>
              <a:tblGrid>
                <a:gridCol w="501650">
                  <a:extLst>
                    <a:ext uri="{9D8B030D-6E8A-4147-A177-3AD203B41FA5}">
                      <a16:colId xmlns:a16="http://schemas.microsoft.com/office/drawing/2014/main" val="20000"/>
                    </a:ext>
                  </a:extLst>
                </a:gridCol>
                <a:gridCol w="1547813">
                  <a:extLst>
                    <a:ext uri="{9D8B030D-6E8A-4147-A177-3AD203B41FA5}">
                      <a16:colId xmlns:a16="http://schemas.microsoft.com/office/drawing/2014/main" val="20001"/>
                    </a:ext>
                  </a:extLst>
                </a:gridCol>
                <a:gridCol w="1431925">
                  <a:extLst>
                    <a:ext uri="{9D8B030D-6E8A-4147-A177-3AD203B41FA5}">
                      <a16:colId xmlns:a16="http://schemas.microsoft.com/office/drawing/2014/main" val="20002"/>
                    </a:ext>
                  </a:extLst>
                </a:gridCol>
                <a:gridCol w="1025525">
                  <a:extLst>
                    <a:ext uri="{9D8B030D-6E8A-4147-A177-3AD203B41FA5}">
                      <a16:colId xmlns:a16="http://schemas.microsoft.com/office/drawing/2014/main" val="20003"/>
                    </a:ext>
                  </a:extLst>
                </a:gridCol>
                <a:gridCol w="847725">
                  <a:extLst>
                    <a:ext uri="{9D8B030D-6E8A-4147-A177-3AD203B41FA5}">
                      <a16:colId xmlns:a16="http://schemas.microsoft.com/office/drawing/2014/main" val="20004"/>
                    </a:ext>
                  </a:extLst>
                </a:gridCol>
                <a:gridCol w="811212">
                  <a:extLst>
                    <a:ext uri="{9D8B030D-6E8A-4147-A177-3AD203B41FA5}">
                      <a16:colId xmlns:a16="http://schemas.microsoft.com/office/drawing/2014/main" val="20005"/>
                    </a:ext>
                  </a:extLst>
                </a:gridCol>
                <a:gridCol w="823913">
                  <a:extLst>
                    <a:ext uri="{9D8B030D-6E8A-4147-A177-3AD203B41FA5}">
                      <a16:colId xmlns:a16="http://schemas.microsoft.com/office/drawing/2014/main" val="20006"/>
                    </a:ext>
                  </a:extLst>
                </a:gridCol>
                <a:gridCol w="1114425">
                  <a:extLst>
                    <a:ext uri="{9D8B030D-6E8A-4147-A177-3AD203B41FA5}">
                      <a16:colId xmlns:a16="http://schemas.microsoft.com/office/drawing/2014/main" val="20007"/>
                    </a:ext>
                  </a:extLst>
                </a:gridCol>
                <a:gridCol w="823912">
                  <a:extLst>
                    <a:ext uri="{9D8B030D-6E8A-4147-A177-3AD203B41FA5}">
                      <a16:colId xmlns:a16="http://schemas.microsoft.com/office/drawing/2014/main" val="20008"/>
                    </a:ext>
                  </a:extLst>
                </a:gridCol>
              </a:tblGrid>
              <a:tr h="519137">
                <a:tc gridSpan="8">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               Раздел IV. Суммарные выбросы загрязняющих веществ в атмосферу (т/год), их очистка и утилизация</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cap="flat">
                      <a:noFill/>
                    </a:lnL>
                    <a:lnR>
                      <a:noFill/>
                    </a:lnR>
                    <a:lnT cap="flat">
                      <a:noFill/>
                    </a:lnT>
                    <a:lnB>
                      <a:noFill/>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2" marB="45722" anchor="b"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19137">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2" marB="45722"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2" marB="45722"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2" marB="45722"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2" marB="45722" anchor="b"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0362">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Код загрязн. в-ва</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Наименование загрязняющего вещества</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Количество загрязняющих веществ, отходящих от источника выделения</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В том числе</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Из поступающих на очистку</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Всего выброшено в атмосферу</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1950">
                <a:tc vMerge="1">
                  <a:txBody>
                    <a:bodyPr/>
                    <a:lstStyle/>
                    <a:p>
                      <a:endParaRPr lang="ru-RU"/>
                    </a:p>
                  </a:txBody>
                  <a:tcPr/>
                </a:tc>
                <a:tc vMerge="1">
                  <a:txBody>
                    <a:bodyPr/>
                    <a:lstStyle/>
                    <a:p>
                      <a:endParaRPr lang="ru-RU"/>
                    </a:p>
                  </a:txBody>
                  <a:tcPr/>
                </a:tc>
                <a:tc vMerge="1">
                  <a:txBody>
                    <a:bodyPr/>
                    <a:lstStyle/>
                    <a:p>
                      <a:endParaRPr lang="ru-RU"/>
                    </a:p>
                  </a:txBody>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выбрасываемых без очистки</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поступающих на очистку</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выброшено в атмосф.</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уловлено и обезврежено</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vMerge="1">
                  <a:txBody>
                    <a:bodyPr/>
                    <a:lstStyle/>
                    <a:p>
                      <a:endParaRPr lang="ru-RU"/>
                    </a:p>
                  </a:txBody>
                  <a:tcPr/>
                </a:tc>
                <a:extLst>
                  <a:ext uri="{0D108BD9-81ED-4DB2-BD59-A6C34878D82A}">
                    <a16:rowId xmlns:a16="http://schemas.microsoft.com/office/drawing/2014/main" val="10003"/>
                  </a:ext>
                </a:extLst>
              </a:tr>
              <a:tr h="42674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фактически</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из них утилизир.</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ru-RU"/>
                    </a:p>
                  </a:txBody>
                  <a:tcPr/>
                </a:tc>
                <a:extLst>
                  <a:ext uri="{0D108BD9-81ED-4DB2-BD59-A6C34878D82A}">
                    <a16:rowId xmlns:a16="http://schemas.microsoft.com/office/drawing/2014/main" val="10004"/>
                  </a:ext>
                </a:extLst>
              </a:tr>
              <a:tr h="260362">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619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[ВСЕГО]</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1"/>
                          </a:solidFill>
                          <a:effectLst/>
                          <a:latin typeface="Arial CYR" charset="-52"/>
                          <a:cs typeface="Arial" pitchFamily="34" charset="0"/>
                        </a:rPr>
                        <a:t>0,41073</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0,41073</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1"/>
                          </a:solidFill>
                          <a:effectLst/>
                          <a:latin typeface="Times New Roman" pitchFamily="18" charset="0"/>
                          <a:cs typeface="Times New Roman" pitchFamily="18" charset="0"/>
                        </a:rPr>
                        <a:t>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0,410730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6036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1"/>
                          </a:solidFill>
                          <a:effectLst/>
                          <a:latin typeface="Times New Roman" pitchFamily="18" charset="0"/>
                          <a:cs typeface="Times New Roman" pitchFamily="18" charset="0"/>
                        </a:rPr>
                        <a:t>[ТВЕРДЫЕ]</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0,377844</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0,377844</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0,377844</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619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В том числе:</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6036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0328</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Углерод (Сажа)</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0,000420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0,000420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0,000420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9692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CYR" charset="-52"/>
                          <a:cs typeface="Arial" pitchFamily="34" charset="0"/>
                        </a:rPr>
                        <a:t>0344</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Фториды неорганические плохо растворимые</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0,000085</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0,000085</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0,000085</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2864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CYR" charset="-52"/>
                          <a:cs typeface="Arial" pitchFamily="34" charset="0"/>
                        </a:rPr>
                        <a:t>2930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CYR" charset="-52"/>
                          <a:cs typeface="Arial" pitchFamily="34" charset="0"/>
                        </a:rPr>
                        <a:t>Пыль абразивная (Корунд белый)</a:t>
                      </a:r>
                      <a:endParaRPr kumimoji="0" lang="ru-RU" sz="1800" b="0"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0,000140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0,000140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0,000140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9438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2973</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Пыль сахара, сахарной пудры (сахарозы)</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0,370000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0,370000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0,370000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6036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CYR" charset="-52"/>
                          <a:cs typeface="Arial" pitchFamily="34" charset="0"/>
                        </a:rPr>
                        <a:t>3705</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Пыль перца</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2,546Е-6</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2,546Е-6</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2,546Е-6</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96259">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1"/>
                          </a:solidFill>
                          <a:effectLst/>
                          <a:latin typeface="Times New Roman" pitchFamily="18" charset="0"/>
                          <a:cs typeface="Times New Roman" pitchFamily="18" charset="0"/>
                        </a:rPr>
                        <a:t>[ЖИДКИЕ И ГАЗООБР.]</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0,032937</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0,032937</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0,032937</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6036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solidFill>
                          <a:effectLst/>
                          <a:latin typeface="Times New Roman" pitchFamily="18" charset="0"/>
                          <a:cs typeface="Times New Roman" pitchFamily="18" charset="0"/>
                        </a:rPr>
                        <a:t>В том числе:</a:t>
                      </a:r>
                      <a:endParaRPr kumimoji="0" lang="ru-RU" sz="1800" b="0" i="0" u="none" strike="noStrike" cap="none" normalizeH="0" baseline="0" smtClean="0">
                        <a:ln>
                          <a:noFill/>
                        </a:ln>
                        <a:solidFill>
                          <a:schemeClr val="tx1"/>
                        </a:solidFill>
                        <a:effectLst/>
                        <a:latin typeface="Arial" pitchFamily="34" charset="0"/>
                      </a:endParaRPr>
                    </a:p>
                  </a:txBody>
                  <a:tcPr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42864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0301</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Азота диоксид  (азота (IV) оксид)</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0,007780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0,007780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0,007780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42864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0304</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Азота  оксид  (азота (II) оксид)</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0,000890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0,000890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0,000000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0,000890</a:t>
                      </a:r>
                      <a:endParaRPr kumimoji="0" lang="ru-RU" sz="1800" b="0" i="0" u="none" strike="noStrike" cap="none" normalizeH="0" baseline="0" smtClean="0">
                        <a:ln>
                          <a:noFill/>
                        </a:ln>
                        <a:solidFill>
                          <a:schemeClr val="tx1"/>
                        </a:solidFill>
                        <a:effectLst/>
                        <a:latin typeface="Arial" pitchFamily="34" charset="0"/>
                      </a:endParaRPr>
                    </a:p>
                  </a:txBody>
                  <a:tcPr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a:xfrm>
            <a:off x="457200" y="476250"/>
            <a:ext cx="8229600" cy="5619750"/>
          </a:xfrm>
        </p:spPr>
        <p:txBody>
          <a:bodyPr/>
          <a:lstStyle/>
          <a:p>
            <a:pPr algn="just">
              <a:lnSpc>
                <a:spcPct val="80000"/>
              </a:lnSpc>
            </a:pPr>
            <a:r>
              <a:rPr lang="ru-RU" altLang="ru-RU" sz="2000" smtClean="0">
                <a:latin typeface="Times New Roman" panose="02020603050405020304" pitchFamily="18" charset="0"/>
              </a:rPr>
              <a:t>В графу 3 включают количество загрязняющих веществ (по отдельным веществам), отходящих от всех стационарных источников выделения, как собираемых в системы газоотводов (организованный выброс), независимо от того, направляются они или не направляются на газоочистные установки, так и непосредственно попадающих в атмосферу (неорганизованный выброс). В данное количество загрязняющих веществ не входят вещества, содержащиеся в технологических газах и специально улавливаемые для производства продукции. </a:t>
            </a:r>
          </a:p>
          <a:p>
            <a:pPr algn="just">
              <a:lnSpc>
                <a:spcPct val="80000"/>
              </a:lnSpc>
            </a:pPr>
            <a:r>
              <a:rPr lang="ru-RU" altLang="ru-RU" sz="2000" smtClean="0">
                <a:latin typeface="Times New Roman" panose="02020603050405020304" pitchFamily="18" charset="0"/>
              </a:rPr>
              <a:t>В графе 4 указывается количество загрязняющих веществ (по отдельным веществам), поступающих в атмосферу через специальные устройства (трубы, вентиляционные установки, аэрационные фонари и т.п.), но не подвергающихся при этом очистке, а также те неуловленные загрязняющие вещества, которые прошли через не предназначенные для их улавливания газоочистные и пылеулавливающие установки.</a:t>
            </a:r>
          </a:p>
          <a:p>
            <a:pPr algn="just">
              <a:lnSpc>
                <a:spcPct val="80000"/>
              </a:lnSpc>
            </a:pPr>
            <a:r>
              <a:rPr lang="ru-RU" altLang="ru-RU" sz="2000" smtClean="0">
                <a:latin typeface="Times New Roman" panose="02020603050405020304" pitchFamily="18" charset="0"/>
              </a:rPr>
              <a:t>В графу 5 включают все поступающие на очистные сооружения загрязняющие вещества, независимо от того, какие из них проходят очистку в газоочистных установках. При этом данные графы 5 должны быть равны сумме данных граф 6 и 7.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algn="ctr" fontAlgn="auto">
              <a:spcAft>
                <a:spcPts val="0"/>
              </a:spcAft>
              <a:defRPr/>
            </a:pPr>
            <a:r>
              <a:rPr lang="ru-RU" sz="2800" dirty="0">
                <a:latin typeface="Times New Roman" pitchFamily="18" charset="0"/>
                <a:cs typeface="Times New Roman" pitchFamily="18" charset="0"/>
              </a:rPr>
              <a:t>Федеральн</a:t>
            </a:r>
            <a:r>
              <a:rPr lang="ru-RU" sz="2800" dirty="0">
                <a:latin typeface="Times New Roman" pitchFamily="18" charset="0"/>
              </a:rPr>
              <a:t>ый</a:t>
            </a:r>
            <a:r>
              <a:rPr lang="ru-RU" sz="2800" dirty="0">
                <a:latin typeface="Times New Roman" pitchFamily="18" charset="0"/>
                <a:cs typeface="Times New Roman" pitchFamily="18" charset="0"/>
              </a:rPr>
              <a:t> закон</a:t>
            </a:r>
            <a:r>
              <a:rPr lang="ru-RU" sz="2800" dirty="0">
                <a:latin typeface="Times New Roman" pitchFamily="18" charset="0"/>
              </a:rPr>
              <a:t> N 7-ФЗ  «Об охране окружающей среды» </a:t>
            </a:r>
            <a:r>
              <a:rPr lang="ru-RU" sz="2800">
                <a:latin typeface="Times New Roman" pitchFamily="18" charset="0"/>
              </a:rPr>
              <a:t>от </a:t>
            </a:r>
            <a:r>
              <a:rPr lang="ru-RU" sz="2800" smtClean="0">
                <a:latin typeface="Times New Roman" pitchFamily="18" charset="0"/>
              </a:rPr>
              <a:t>04.05.1999 </a:t>
            </a:r>
            <a:r>
              <a:rPr lang="ru-RU" sz="2800" dirty="0">
                <a:latin typeface="Times New Roman" pitchFamily="18" charset="0"/>
              </a:rPr>
              <a:t>г.</a:t>
            </a:r>
            <a:br>
              <a:rPr lang="ru-RU" sz="2800" dirty="0">
                <a:latin typeface="Times New Roman" pitchFamily="18" charset="0"/>
              </a:rPr>
            </a:br>
            <a:endParaRPr lang="ru-RU" sz="2800" dirty="0">
              <a:latin typeface="Times New Roman" pitchFamily="18" charset="0"/>
            </a:endParaRPr>
          </a:p>
        </p:txBody>
      </p:sp>
      <p:sp>
        <p:nvSpPr>
          <p:cNvPr id="9219" name="Rectangle 3"/>
          <p:cNvSpPr>
            <a:spLocks noGrp="1" noChangeArrowheads="1"/>
          </p:cNvSpPr>
          <p:nvPr>
            <p:ph idx="1"/>
          </p:nvPr>
        </p:nvSpPr>
        <p:spPr>
          <a:xfrm>
            <a:off x="468313" y="1844675"/>
            <a:ext cx="8229600" cy="4327525"/>
          </a:xfrm>
        </p:spPr>
        <p:txBody>
          <a:bodyPr/>
          <a:lstStyle/>
          <a:p>
            <a:pPr>
              <a:lnSpc>
                <a:spcPct val="80000"/>
              </a:lnSpc>
            </a:pPr>
            <a:endParaRPr lang="ru-RU" altLang="ru-RU" sz="1200" smtClean="0">
              <a:solidFill>
                <a:schemeClr val="tx2"/>
              </a:solidFill>
            </a:endParaRPr>
          </a:p>
          <a:p>
            <a:pPr algn="just">
              <a:lnSpc>
                <a:spcPct val="80000"/>
              </a:lnSpc>
              <a:buFont typeface="Wingdings" panose="05000000000000000000" pitchFamily="2" charset="2"/>
              <a:buNone/>
            </a:pPr>
            <a:r>
              <a:rPr lang="ru-RU" altLang="ru-RU" sz="1800" smtClean="0">
                <a:solidFill>
                  <a:schemeClr val="tx2"/>
                </a:solidFill>
                <a:latin typeface="Times New Roman" panose="02020603050405020304" pitchFamily="18" charset="0"/>
              </a:rPr>
              <a:t>	К полномочиям органов государственной власти Российской Федерации в сфере отношений, связанных с охраной окружающей среды, относятся установление требований в области охраны окружающей среды, разработка и утверждение нормативов и иных нормативных документов в области охраны окружающей среды;</a:t>
            </a:r>
          </a:p>
          <a:p>
            <a:pPr algn="just">
              <a:lnSpc>
                <a:spcPct val="80000"/>
              </a:lnSpc>
              <a:buFont typeface="Wingdings" panose="05000000000000000000" pitchFamily="2" charset="2"/>
              <a:buNone/>
            </a:pPr>
            <a:r>
              <a:rPr lang="ru-RU" altLang="ru-RU" sz="1800" smtClean="0">
                <a:solidFill>
                  <a:schemeClr val="tx2"/>
                </a:solidFill>
                <a:latin typeface="Times New Roman" panose="02020603050405020304" pitchFamily="18" charset="0"/>
              </a:rPr>
              <a:t>	Нормативы допустимых выбросов и сбросов веществ и микроорганизмов устанавливаются для стационарных, передвижных и иных источников воздействия на окружающую среду субъектами хозяйственной и иной деятельности исходя из нормативов допустимой антропогенной нагрузки на окружающую среду, нормативов качества окружающей среды, а также технологических нормативов.</a:t>
            </a:r>
          </a:p>
          <a:p>
            <a:pPr algn="just">
              <a:lnSpc>
                <a:spcPct val="80000"/>
              </a:lnSpc>
              <a:buFont typeface="Wingdings" panose="05000000000000000000" pitchFamily="2" charset="2"/>
              <a:buNone/>
            </a:pPr>
            <a:r>
              <a:rPr lang="ru-RU" altLang="ru-RU" sz="1800" smtClean="0">
                <a:solidFill>
                  <a:schemeClr val="tx2"/>
                </a:solidFill>
                <a:latin typeface="Times New Roman" panose="02020603050405020304" pitchFamily="18" charset="0"/>
              </a:rPr>
              <a:t>	Выбросы и сбросы химических веществ, в том числе радиоактивных, иных веществ и микроорганизмов в окружающую среду в пределах установленных нормативов допустимых выбросов и сбросов веществ и микроорганизмов, лимитов на выбросы и сбросы допускаются на основании разрешений, выданных органами исполнительной власти, осуществляющими государственное управление в области охраны окружающей среды.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rmAutofit fontScale="90000"/>
          </a:bodyPr>
          <a:lstStyle/>
          <a:p>
            <a:pPr fontAlgn="auto">
              <a:spcAft>
                <a:spcPts val="0"/>
              </a:spcAft>
              <a:defRPr/>
            </a:pPr>
            <a:r>
              <a:rPr lang="ru-RU" sz="4000" smtClean="0"/>
              <a:t>Необходимость корректировки инвентаризации возникает при:</a:t>
            </a:r>
          </a:p>
        </p:txBody>
      </p:sp>
      <p:sp>
        <p:nvSpPr>
          <p:cNvPr id="55299" name="Rectangle 3"/>
          <p:cNvSpPr>
            <a:spLocks noGrp="1" noChangeArrowheads="1"/>
          </p:cNvSpPr>
          <p:nvPr>
            <p:ph idx="1"/>
          </p:nvPr>
        </p:nvSpPr>
        <p:spPr/>
        <p:txBody>
          <a:bodyPr/>
          <a:lstStyle/>
          <a:p>
            <a:pPr>
              <a:lnSpc>
                <a:spcPct val="80000"/>
              </a:lnSpc>
            </a:pPr>
            <a:r>
              <a:rPr lang="ru-RU" altLang="ru-RU" sz="2800" smtClean="0"/>
              <a:t>Появлении нового источника</a:t>
            </a:r>
          </a:p>
          <a:p>
            <a:pPr>
              <a:lnSpc>
                <a:spcPct val="80000"/>
              </a:lnSpc>
            </a:pPr>
            <a:r>
              <a:rPr lang="ru-RU" altLang="ru-RU" sz="2800" smtClean="0"/>
              <a:t>Консервирование источника</a:t>
            </a:r>
          </a:p>
          <a:p>
            <a:pPr>
              <a:lnSpc>
                <a:spcPct val="80000"/>
              </a:lnSpc>
            </a:pPr>
            <a:r>
              <a:rPr lang="ru-RU" altLang="ru-RU" sz="2800" smtClean="0"/>
              <a:t>Реорганизация источника</a:t>
            </a:r>
          </a:p>
          <a:p>
            <a:pPr>
              <a:lnSpc>
                <a:spcPct val="80000"/>
              </a:lnSpc>
            </a:pPr>
            <a:r>
              <a:rPr lang="ru-RU" altLang="ru-RU" sz="2800" smtClean="0"/>
              <a:t>Изменение параметров ГВС</a:t>
            </a:r>
          </a:p>
          <a:p>
            <a:pPr>
              <a:lnSpc>
                <a:spcPct val="80000"/>
              </a:lnSpc>
            </a:pPr>
            <a:r>
              <a:rPr lang="ru-RU" altLang="ru-RU" sz="2800" smtClean="0"/>
              <a:t>Изменение высоты источника</a:t>
            </a:r>
          </a:p>
          <a:p>
            <a:pPr>
              <a:lnSpc>
                <a:spcPct val="80000"/>
              </a:lnSpc>
            </a:pPr>
            <a:r>
              <a:rPr lang="ru-RU" altLang="ru-RU" sz="2800" smtClean="0"/>
              <a:t>Изменение координаты источника</a:t>
            </a:r>
          </a:p>
          <a:p>
            <a:pPr>
              <a:lnSpc>
                <a:spcPct val="80000"/>
              </a:lnSpc>
            </a:pPr>
            <a:r>
              <a:rPr lang="ru-RU" altLang="ru-RU" sz="2800" smtClean="0"/>
              <a:t>Изменение мощности выброса в связи с изменением технологического процесса</a:t>
            </a:r>
          </a:p>
          <a:p>
            <a:pPr>
              <a:lnSpc>
                <a:spcPct val="80000"/>
              </a:lnSpc>
            </a:pPr>
            <a:r>
              <a:rPr lang="ru-RU" altLang="ru-RU" sz="2800" smtClean="0"/>
              <a:t>Обеспечение источника ГОУ</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Grp="1" noChangeArrowheads="1"/>
          </p:cNvSpPr>
          <p:nvPr>
            <p:ph type="ctrTitle"/>
          </p:nvPr>
        </p:nvSpPr>
        <p:spPr/>
        <p:txBody>
          <a:bodyPr>
            <a:normAutofit fontScale="90000"/>
          </a:bodyPr>
          <a:lstStyle/>
          <a:p>
            <a:pPr fontAlgn="auto">
              <a:spcAft>
                <a:spcPts val="0"/>
              </a:spcAft>
              <a:defRPr/>
            </a:pPr>
            <a:r>
              <a:rPr lang="ru-RU"/>
              <a:t>Особенности разработки проекта ПДВ</a:t>
            </a:r>
            <a:br>
              <a:rPr lang="ru-RU"/>
            </a:br>
            <a:endParaRPr lang="ru-RU"/>
          </a:p>
        </p:txBody>
      </p:sp>
      <p:sp>
        <p:nvSpPr>
          <p:cNvPr id="56323" name="Rectangle 5"/>
          <p:cNvSpPr>
            <a:spLocks noGrp="1" noChangeArrowheads="1"/>
          </p:cNvSpPr>
          <p:nvPr>
            <p:ph type="subTitle" idx="1"/>
          </p:nvPr>
        </p:nvSpPr>
        <p:spPr>
          <a:xfrm>
            <a:off x="533400" y="3228975"/>
            <a:ext cx="7854950" cy="1752600"/>
          </a:xfrm>
        </p:spPr>
        <p:txBody>
          <a:bodyPr/>
          <a:lstStyle/>
          <a:p>
            <a:pPr marR="0"/>
            <a:endParaRPr lang="ru-RU" altLang="ru-RU"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2771775" y="1916113"/>
            <a:ext cx="3671888" cy="792162"/>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lang="ru-RU" altLang="ru-RU"/>
          </a:p>
        </p:txBody>
      </p:sp>
      <p:sp>
        <p:nvSpPr>
          <p:cNvPr id="57347" name="Line 3"/>
          <p:cNvSpPr>
            <a:spLocks noChangeShapeType="1"/>
          </p:cNvSpPr>
          <p:nvPr/>
        </p:nvSpPr>
        <p:spPr bwMode="auto">
          <a:xfrm>
            <a:off x="6156325" y="836613"/>
            <a:ext cx="10080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57348" name="Line 4"/>
          <p:cNvSpPr>
            <a:spLocks noChangeShapeType="1"/>
          </p:cNvSpPr>
          <p:nvPr/>
        </p:nvSpPr>
        <p:spPr bwMode="auto">
          <a:xfrm flipH="1">
            <a:off x="1835150" y="836613"/>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57349" name="Line 5"/>
          <p:cNvSpPr>
            <a:spLocks noChangeShapeType="1"/>
          </p:cNvSpPr>
          <p:nvPr/>
        </p:nvSpPr>
        <p:spPr bwMode="auto">
          <a:xfrm flipH="1">
            <a:off x="2555875" y="1125538"/>
            <a:ext cx="6477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57350" name="Line 6"/>
          <p:cNvSpPr>
            <a:spLocks noChangeShapeType="1"/>
          </p:cNvSpPr>
          <p:nvPr/>
        </p:nvSpPr>
        <p:spPr bwMode="auto">
          <a:xfrm>
            <a:off x="6156325" y="1125538"/>
            <a:ext cx="576263" cy="576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57351" name="Line 7"/>
          <p:cNvSpPr>
            <a:spLocks noChangeShapeType="1"/>
          </p:cNvSpPr>
          <p:nvPr/>
        </p:nvSpPr>
        <p:spPr bwMode="auto">
          <a:xfrm>
            <a:off x="4643438" y="1052513"/>
            <a:ext cx="0"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57352" name="Oval 8"/>
          <p:cNvSpPr>
            <a:spLocks noChangeArrowheads="1"/>
          </p:cNvSpPr>
          <p:nvPr/>
        </p:nvSpPr>
        <p:spPr bwMode="auto">
          <a:xfrm>
            <a:off x="2555875" y="404813"/>
            <a:ext cx="3887788" cy="936625"/>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lang="ru-RU" altLang="ru-RU"/>
          </a:p>
          <a:p>
            <a:pPr algn="ctr" eaLnBrk="1" hangingPunct="1"/>
            <a:r>
              <a:rPr lang="ru-RU" altLang="ru-RU" sz="1600"/>
              <a:t>Деятельность предприятия </a:t>
            </a:r>
          </a:p>
          <a:p>
            <a:pPr algn="ctr" eaLnBrk="1" hangingPunct="1"/>
            <a:r>
              <a:rPr lang="ru-RU" altLang="ru-RU" sz="1600"/>
              <a:t>в области охраны </a:t>
            </a:r>
          </a:p>
          <a:p>
            <a:pPr algn="ctr" eaLnBrk="1" hangingPunct="1"/>
            <a:r>
              <a:rPr lang="ru-RU" altLang="ru-RU" sz="1600"/>
              <a:t>атмосферного воздуха</a:t>
            </a:r>
          </a:p>
          <a:p>
            <a:pPr algn="ctr" eaLnBrk="1" hangingPunct="1"/>
            <a:endParaRPr lang="ru-RU" altLang="ru-RU" sz="1600"/>
          </a:p>
        </p:txBody>
      </p:sp>
      <p:sp>
        <p:nvSpPr>
          <p:cNvPr id="57353" name="Text Box 9"/>
          <p:cNvSpPr txBox="1">
            <a:spLocks noChangeArrowheads="1"/>
          </p:cNvSpPr>
          <p:nvPr/>
        </p:nvSpPr>
        <p:spPr bwMode="auto">
          <a:xfrm>
            <a:off x="2987675" y="1989138"/>
            <a:ext cx="32496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ru-RU" altLang="ru-RU"/>
              <a:t>Проведение инвентаризации</a:t>
            </a:r>
          </a:p>
          <a:p>
            <a:pPr eaLnBrk="1" hangingPunct="1"/>
            <a:r>
              <a:rPr lang="ru-RU" altLang="ru-RU"/>
              <a:t> источников выбросов ЗВ</a:t>
            </a:r>
          </a:p>
        </p:txBody>
      </p:sp>
      <p:sp>
        <p:nvSpPr>
          <p:cNvPr id="57354" name="Line 10"/>
          <p:cNvSpPr>
            <a:spLocks noChangeShapeType="1"/>
          </p:cNvSpPr>
          <p:nvPr/>
        </p:nvSpPr>
        <p:spPr bwMode="auto">
          <a:xfrm>
            <a:off x="4643438" y="2708275"/>
            <a:ext cx="0"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57355" name="Rectangle 11"/>
          <p:cNvSpPr>
            <a:spLocks noChangeArrowheads="1"/>
          </p:cNvSpPr>
          <p:nvPr/>
        </p:nvSpPr>
        <p:spPr bwMode="auto">
          <a:xfrm>
            <a:off x="2771775" y="3357563"/>
            <a:ext cx="3671888" cy="503237"/>
          </a:xfrm>
          <a:prstGeom prst="rect">
            <a:avLst/>
          </a:prstGeom>
          <a:solidFill>
            <a:srgbClr val="666699"/>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lang="ru-RU" altLang="ru-RU"/>
          </a:p>
        </p:txBody>
      </p:sp>
      <p:sp>
        <p:nvSpPr>
          <p:cNvPr id="57356" name="Text Box 12"/>
          <p:cNvSpPr txBox="1">
            <a:spLocks noChangeArrowheads="1"/>
          </p:cNvSpPr>
          <p:nvPr/>
        </p:nvSpPr>
        <p:spPr bwMode="auto">
          <a:xfrm>
            <a:off x="3203575" y="3429000"/>
            <a:ext cx="28019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ru-RU" altLang="ru-RU"/>
              <a:t>Разработка проекта ПДВ</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normAutofit fontScale="90000"/>
          </a:bodyPr>
          <a:lstStyle/>
          <a:p>
            <a:pPr fontAlgn="auto">
              <a:spcAft>
                <a:spcPts val="0"/>
              </a:spcAft>
              <a:defRPr/>
            </a:pPr>
            <a:r>
              <a:rPr lang="ru-RU" sz="4000"/>
              <a:t>При разработки проектов ПДВ необходимо руководствоваться следующими документами</a:t>
            </a:r>
          </a:p>
        </p:txBody>
      </p:sp>
      <p:sp>
        <p:nvSpPr>
          <p:cNvPr id="74755" name="Rectangle 3"/>
          <p:cNvSpPr>
            <a:spLocks noGrp="1" noChangeArrowheads="1"/>
          </p:cNvSpPr>
          <p:nvPr>
            <p:ph idx="1"/>
          </p:nvPr>
        </p:nvSpPr>
        <p:spPr>
          <a:xfrm>
            <a:off x="457200" y="2133600"/>
            <a:ext cx="8229600" cy="3962400"/>
          </a:xfrm>
        </p:spPr>
        <p:txBody>
          <a:bodyPr>
            <a:normAutofit fontScale="92500"/>
          </a:bodyPr>
          <a:lstStyle/>
          <a:p>
            <a:pPr marL="274320" indent="-274320" fontAlgn="auto">
              <a:lnSpc>
                <a:spcPct val="90000"/>
              </a:lnSpc>
              <a:spcAft>
                <a:spcPts val="0"/>
              </a:spcAft>
              <a:buClr>
                <a:schemeClr val="accent3"/>
              </a:buClr>
              <a:buFont typeface="Wingdings 2"/>
              <a:buChar char=""/>
              <a:defRPr/>
            </a:pPr>
            <a:r>
              <a:rPr lang="ru-RU" sz="2400" dirty="0"/>
              <a:t>Рекомендациями по оформлению и содержанию проекта нормативов предельно допустимых выбросов в атмосферу (ПДВ) для предприятия (утв. </a:t>
            </a:r>
            <a:r>
              <a:rPr lang="ru-RU" sz="2400" dirty="0" err="1"/>
              <a:t>Госкомгидрометом</a:t>
            </a:r>
            <a:r>
              <a:rPr lang="ru-RU" sz="2400" dirty="0"/>
              <a:t> СССР 28.08.1987)</a:t>
            </a:r>
          </a:p>
          <a:p>
            <a:pPr marL="274320" indent="-274320" fontAlgn="auto">
              <a:lnSpc>
                <a:spcPct val="90000"/>
              </a:lnSpc>
              <a:spcAft>
                <a:spcPts val="0"/>
              </a:spcAft>
              <a:buClr>
                <a:schemeClr val="accent3"/>
              </a:buClr>
              <a:buFont typeface="Wingdings 2"/>
              <a:buChar char=""/>
              <a:defRPr/>
            </a:pPr>
            <a:r>
              <a:rPr lang="ru-RU" sz="2400" dirty="0"/>
              <a:t>ГОСТ 17.2.3.02-2014. Межгосударственный стандарт. Правила установления допустимых выбросов загрязняющих веществ промышленными </a:t>
            </a:r>
            <a:r>
              <a:rPr lang="ru-RU" sz="2400" dirty="0" smtClean="0"/>
              <a:t>предприятиями»</a:t>
            </a:r>
          </a:p>
          <a:p>
            <a:pPr marL="274320" indent="-274320" fontAlgn="auto">
              <a:lnSpc>
                <a:spcPct val="90000"/>
              </a:lnSpc>
              <a:spcAft>
                <a:spcPts val="0"/>
              </a:spcAft>
              <a:buClr>
                <a:schemeClr val="accent3"/>
              </a:buClr>
              <a:buFont typeface="Wingdings 2"/>
              <a:buChar char=""/>
              <a:defRPr/>
            </a:pPr>
            <a:r>
              <a:rPr lang="ru-RU" sz="2400" dirty="0" smtClean="0"/>
              <a:t>Приказ Министерства природных ресурсов и экологии Российской Федерации от 06.06.2017 № 273 «Об утверждении методов расчетов рассеивания выбросов вредных (загрязняющих) веществ в атмосферном воздухе»</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idx="1"/>
          </p:nvPr>
        </p:nvSpPr>
        <p:spPr>
          <a:xfrm>
            <a:off x="468313" y="1196975"/>
            <a:ext cx="8229600" cy="5040313"/>
          </a:xfrm>
        </p:spPr>
        <p:txBody>
          <a:bodyPr/>
          <a:lstStyle/>
          <a:p>
            <a:pPr algn="ctr">
              <a:lnSpc>
                <a:spcPct val="80000"/>
              </a:lnSpc>
            </a:pPr>
            <a:r>
              <a:rPr lang="ru-RU" altLang="ru-RU" sz="2000" smtClean="0"/>
              <a:t>Максимальные разовые значения для отдельного ИЗА этот норматив характеризует выброс ЗВ за одну секунду, полученный осреднением за 20-минутный интервал времени работы источника, в течение которого из этого ИЗА может выбрасываться наибольшая допустимая масса ЗВ.</a:t>
            </a:r>
          </a:p>
          <a:p>
            <a:pPr algn="ctr">
              <a:lnSpc>
                <a:spcPct val="80000"/>
              </a:lnSpc>
            </a:pPr>
            <a:r>
              <a:rPr lang="ru-RU" altLang="ru-RU" sz="2000" smtClean="0"/>
              <a:t>	</a:t>
            </a:r>
          </a:p>
          <a:p>
            <a:pPr algn="ctr">
              <a:lnSpc>
                <a:spcPct val="80000"/>
              </a:lnSpc>
            </a:pPr>
            <a:r>
              <a:rPr lang="ru-RU" altLang="ru-RU" sz="2000" smtClean="0"/>
              <a:t>Предприятие, в свою очередь, подготавливает исходные материалы для разработки проекта нормативов ПДВ (характеристику и параметры источников выделения и выбросов загрязняющих веществ в атмосферу, характеристику и параметры газоочистных и пылеулавливающих установок, карту-схему предприятия, сведения о неорганизованных, залповых и аварийных выбросах, данные о численности населения, проживающего на территории санитарно-защитной зоны (СЗЗ), сведения о перспективе развития предприятия, сведения о составе службы охраны окружающей среды на предприятии, ее задачах.</a:t>
            </a:r>
          </a:p>
          <a:p>
            <a:pPr algn="ctr">
              <a:lnSpc>
                <a:spcPct val="80000"/>
              </a:lnSpc>
              <a:buFont typeface="Wingdings" panose="05000000000000000000" pitchFamily="2" charset="2"/>
              <a:buNone/>
            </a:pPr>
            <a:r>
              <a:rPr lang="ru-RU" altLang="ru-RU" sz="2000" smtClean="0"/>
              <a:t>	Справочные материалы и документация должна быть заверена печатью предприятия и подписью уполномоченного лица.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idx="1"/>
          </p:nvPr>
        </p:nvSpPr>
        <p:spPr>
          <a:xfrm>
            <a:off x="457200" y="549275"/>
            <a:ext cx="8229600" cy="5546725"/>
          </a:xfrm>
        </p:spPr>
        <p:txBody>
          <a:bodyPr/>
          <a:lstStyle/>
          <a:p>
            <a:pPr algn="ctr">
              <a:buFont typeface="Wingdings" panose="05000000000000000000" pitchFamily="2" charset="2"/>
              <a:buNone/>
            </a:pPr>
            <a:r>
              <a:rPr lang="ru-RU" altLang="ru-RU" sz="3600" smtClean="0"/>
              <a:t>Структура и содержание проекта ПДВ:</a:t>
            </a:r>
          </a:p>
          <a:p>
            <a:pPr algn="ctr">
              <a:buFont typeface="Wingdings" panose="05000000000000000000" pitchFamily="2" charset="2"/>
              <a:buNone/>
            </a:pPr>
            <a:endParaRPr lang="ru-RU" altLang="ru-RU" sz="3600" smtClean="0"/>
          </a:p>
          <a:p>
            <a:r>
              <a:rPr lang="ru-RU" altLang="ru-RU" sz="2000" smtClean="0"/>
              <a:t>В состав проекта нормативов ПДВ входят:</a:t>
            </a:r>
          </a:p>
          <a:p>
            <a:r>
              <a:rPr lang="ru-RU" altLang="ru-RU" sz="2000" smtClean="0"/>
              <a:t>- отчет по инвентаризации выбросов вредных (загрязняющих) веществ в атмосферный воздух и их источников, оформленный по форме установленного образца (далее - инвентаризация);</a:t>
            </a:r>
          </a:p>
          <a:p>
            <a:r>
              <a:rPr lang="ru-RU" altLang="ru-RU" sz="2000" smtClean="0"/>
              <a:t>- общие сведения о хозяйствующем субъекте и краткая характеристика его как источника загрязнения атмосферы;</a:t>
            </a:r>
          </a:p>
          <a:p>
            <a:r>
              <a:rPr lang="ru-RU" altLang="ru-RU" sz="2000" smtClean="0"/>
              <a:t>- перечень вредных (загрязняющих) веществ, подлежащих государственному учету и нормированию, и соответствующие этим веществам нормативы качества атмосферного воздуха и группы комбинированного вредного действия, образованные этими веществами;</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468313" y="549275"/>
            <a:ext cx="8229600" cy="4608513"/>
          </a:xfrm>
        </p:spPr>
        <p:txBody>
          <a:bodyPr>
            <a:normAutofit fontScale="92500" lnSpcReduction="10000"/>
          </a:bodyPr>
          <a:lstStyle/>
          <a:p>
            <a:pPr marL="274320" indent="-274320" fontAlgn="auto">
              <a:spcAft>
                <a:spcPts val="0"/>
              </a:spcAft>
              <a:buClr>
                <a:schemeClr val="accent3"/>
              </a:buClr>
              <a:buFont typeface="Wingdings 2"/>
              <a:buChar char=""/>
              <a:defRPr/>
            </a:pPr>
            <a:r>
              <a:rPr lang="ru-RU" sz="2000" dirty="0" smtClean="0"/>
              <a:t>- перечень источников и загрязняющих веществ, не подлежащих государственному учету и нормированию;</a:t>
            </a:r>
          </a:p>
          <a:p>
            <a:pPr marL="274320" indent="-274320" fontAlgn="auto">
              <a:spcAft>
                <a:spcPts val="0"/>
              </a:spcAft>
              <a:buClr>
                <a:schemeClr val="accent3"/>
              </a:buClr>
              <a:buFont typeface="Wingdings 2"/>
              <a:buChar char=""/>
              <a:defRPr/>
            </a:pPr>
            <a:r>
              <a:rPr lang="ru-RU" sz="2000" dirty="0" smtClean="0"/>
              <a:t>- расчеты показателей удельных выбросов вредных (загрязняющих) веществ в атмосферный воздух;</a:t>
            </a:r>
          </a:p>
          <a:p>
            <a:pPr marL="274320" indent="-274320" fontAlgn="auto">
              <a:spcAft>
                <a:spcPts val="0"/>
              </a:spcAft>
              <a:buClr>
                <a:schemeClr val="accent3"/>
              </a:buClr>
              <a:buFont typeface="Wingdings 2"/>
              <a:buChar char=""/>
              <a:defRPr/>
            </a:pPr>
            <a:r>
              <a:rPr lang="ru-RU" sz="2000" dirty="0" smtClean="0"/>
              <a:t>- сведения о перспективе развития производства и прилегающей территории;</a:t>
            </a:r>
          </a:p>
          <a:p>
            <a:pPr marL="274320" indent="-274320" fontAlgn="auto">
              <a:spcAft>
                <a:spcPts val="0"/>
              </a:spcAft>
              <a:buClr>
                <a:schemeClr val="accent3"/>
              </a:buClr>
              <a:buFont typeface="Wingdings 2"/>
              <a:buChar char=""/>
              <a:defRPr/>
            </a:pPr>
            <a:r>
              <a:rPr lang="ru-RU" sz="2000" dirty="0" smtClean="0"/>
              <a:t>- сведения о включении в федеральные и региональные целевые программы охраны атмосферного воздуха и другие документы программно-целевого назначения с указанием ограничений и величины уменьшения выбросов вредных (загрязняющих) веществ в атмосферный воздух и сроков, в которые будет осуществлено такое уменьшение (целевых показателей);</a:t>
            </a:r>
          </a:p>
          <a:p>
            <a:pPr marL="274320" indent="-274320" fontAlgn="auto">
              <a:spcAft>
                <a:spcPts val="0"/>
              </a:spcAft>
              <a:buClr>
                <a:schemeClr val="accent3"/>
              </a:buClr>
              <a:buFont typeface="Wingdings 2"/>
              <a:buChar char=""/>
              <a:defRPr/>
            </a:pPr>
            <a:r>
              <a:rPr lang="ru-RU" sz="2000" dirty="0" smtClean="0"/>
              <a:t>- данные о физико-климатических характеристиках района расположения, данные о фоновом загрязнении атмосферного воздуха;</a:t>
            </a:r>
          </a:p>
          <a:p>
            <a:pPr marL="274320" indent="-274320" fontAlgn="auto">
              <a:spcAft>
                <a:spcPts val="0"/>
              </a:spcAft>
              <a:buClr>
                <a:schemeClr val="accent3"/>
              </a:buClr>
              <a:buFont typeface="Wingdings 2"/>
              <a:buChar char=""/>
              <a:defRPr/>
            </a:pPr>
            <a:r>
              <a:rPr lang="ru-RU" sz="2000" dirty="0" smtClean="0"/>
              <a:t>- расчеты рассеивания выбросов в атмосферном воздухе на текущее положение и их анализ;</a:t>
            </a:r>
          </a:p>
          <a:p>
            <a:pPr marL="274320" indent="-274320" fontAlgn="auto">
              <a:spcAft>
                <a:spcPts val="0"/>
              </a:spcAft>
              <a:buClr>
                <a:schemeClr val="accent3"/>
              </a:buClr>
              <a:buFont typeface="Wingdings 2"/>
              <a:buChar char=""/>
              <a:defRPr/>
            </a:pPr>
            <a:endParaRPr lang="ru-RU"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813"/>
            <a:ext cx="8229600" cy="5691187"/>
          </a:xfrm>
        </p:spPr>
        <p:txBody>
          <a:bodyPr>
            <a:normAutofit lnSpcReduction="10000"/>
          </a:bodyPr>
          <a:lstStyle/>
          <a:p>
            <a:pPr marL="274320" indent="-274320" fontAlgn="auto">
              <a:spcAft>
                <a:spcPts val="0"/>
              </a:spcAft>
              <a:buClr>
                <a:schemeClr val="accent3"/>
              </a:buClr>
              <a:buFont typeface="Wingdings 2"/>
              <a:buChar char=""/>
              <a:defRPr/>
            </a:pPr>
            <a:r>
              <a:rPr lang="ru-RU" sz="2000" dirty="0" smtClean="0"/>
              <a:t>- учет фонового загрязнения атмосферного воздуха;</a:t>
            </a:r>
          </a:p>
          <a:p>
            <a:pPr marL="274320" indent="-274320" fontAlgn="auto">
              <a:spcAft>
                <a:spcPts val="0"/>
              </a:spcAft>
              <a:buClr>
                <a:schemeClr val="accent3"/>
              </a:buClr>
              <a:buFont typeface="Wingdings 2"/>
              <a:buChar char=""/>
              <a:defRPr/>
            </a:pPr>
            <a:r>
              <a:rPr lang="ru-RU" sz="2000" dirty="0" smtClean="0"/>
              <a:t>- перечень источников, создающих основной вклад в загрязнение атмосферного воздуха;</a:t>
            </a:r>
          </a:p>
          <a:p>
            <a:pPr marL="274320" indent="-274320" fontAlgn="auto">
              <a:spcAft>
                <a:spcPts val="0"/>
              </a:spcAft>
              <a:buClr>
                <a:schemeClr val="accent3"/>
              </a:buClr>
              <a:buFont typeface="Wingdings 2"/>
              <a:buChar char=""/>
              <a:defRPr/>
            </a:pPr>
            <a:r>
              <a:rPr lang="ru-RU" sz="2000" dirty="0" smtClean="0"/>
              <a:t>- план снижения выбросов вредных (загрязняющих) веществ в атмосферный воздух;</a:t>
            </a:r>
          </a:p>
          <a:p>
            <a:pPr marL="274320" indent="-274320" fontAlgn="auto">
              <a:spcAft>
                <a:spcPts val="0"/>
              </a:spcAft>
              <a:buClr>
                <a:schemeClr val="accent3"/>
              </a:buClr>
              <a:buFont typeface="Wingdings 2"/>
              <a:buChar char=""/>
              <a:defRPr/>
            </a:pPr>
            <a:r>
              <a:rPr lang="ru-RU" sz="2000" dirty="0" smtClean="0"/>
              <a:t>- оценка снижения воздействия выбросов вредных (загрязняющих) веществ от конкретного стационарного источника и хозяйствующего субъекта, подлежащего нормированию, на состояние атмосферного воздуха после реализации мероприятий в целях соблюдения нормативов качества атмосферного воздуха (и допустимых квот концентраций);</a:t>
            </a:r>
          </a:p>
          <a:p>
            <a:pPr marL="274320" indent="-274320" fontAlgn="auto">
              <a:spcAft>
                <a:spcPts val="0"/>
              </a:spcAft>
              <a:buClr>
                <a:schemeClr val="accent3"/>
              </a:buClr>
              <a:buFont typeface="Wingdings 2"/>
              <a:buChar char=""/>
              <a:defRPr/>
            </a:pPr>
            <a:r>
              <a:rPr lang="ru-RU" sz="2000" dirty="0" smtClean="0"/>
              <a:t>- план-график производственного контроля за охраной атмосферного воздуха и соблюдением установленных нормативов ПДВ (ВСВ);</a:t>
            </a:r>
          </a:p>
          <a:p>
            <a:pPr marL="274320" indent="-274320" fontAlgn="auto">
              <a:spcAft>
                <a:spcPts val="0"/>
              </a:spcAft>
              <a:buClr>
                <a:schemeClr val="accent3"/>
              </a:buClr>
              <a:buFont typeface="Wingdings 2"/>
              <a:buChar char=""/>
              <a:defRPr/>
            </a:pPr>
            <a:r>
              <a:rPr lang="ru-RU" sz="2000" dirty="0" smtClean="0"/>
              <a:t>- план регулирования выбросов вредных (загрязняющих) веществ в атмосферный воздух при неблагоприятных метеорологических условиях;</a:t>
            </a:r>
          </a:p>
          <a:p>
            <a:pPr marL="274320" indent="-274320" fontAlgn="auto">
              <a:spcAft>
                <a:spcPts val="0"/>
              </a:spcAft>
              <a:buClr>
                <a:schemeClr val="accent3"/>
              </a:buClr>
              <a:buFont typeface="Wingdings 2"/>
              <a:buChar char=""/>
              <a:defRPr/>
            </a:pPr>
            <a:r>
              <a:rPr lang="ru-RU" sz="2000" dirty="0" smtClean="0"/>
              <a:t>- предложения по нормативам ПДВ (ВСВ).</a:t>
            </a:r>
          </a:p>
          <a:p>
            <a:pPr marL="274320" indent="-274320" fontAlgn="auto">
              <a:spcAft>
                <a:spcPts val="0"/>
              </a:spcAft>
              <a:buClr>
                <a:schemeClr val="accent3"/>
              </a:buClr>
              <a:buFont typeface="Wingdings 2"/>
              <a:buChar char=""/>
              <a:defRPr/>
            </a:pPr>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68313" y="260350"/>
            <a:ext cx="8229600" cy="1371600"/>
          </a:xfrm>
        </p:spPr>
        <p:txBody>
          <a:bodyPr/>
          <a:lstStyle/>
          <a:p>
            <a:pPr algn="ctr"/>
            <a:r>
              <a:rPr lang="ru-RU" altLang="ru-RU" sz="4000" smtClean="0"/>
              <a:t>Общие сведения о предприятии. </a:t>
            </a:r>
            <a:br>
              <a:rPr lang="ru-RU" altLang="ru-RU" sz="4000" smtClean="0"/>
            </a:br>
            <a:r>
              <a:rPr lang="ru-RU" altLang="ru-RU" sz="4000" smtClean="0"/>
              <a:t>В разделе приводятся:</a:t>
            </a:r>
          </a:p>
        </p:txBody>
      </p:sp>
      <p:sp>
        <p:nvSpPr>
          <p:cNvPr id="78851" name="Rectangle 3"/>
          <p:cNvSpPr>
            <a:spLocks noGrp="1" noChangeArrowheads="1"/>
          </p:cNvSpPr>
          <p:nvPr>
            <p:ph idx="1"/>
          </p:nvPr>
        </p:nvSpPr>
        <p:spPr>
          <a:xfrm>
            <a:off x="457200" y="1628775"/>
            <a:ext cx="8229600" cy="4467225"/>
          </a:xfrm>
        </p:spPr>
        <p:txBody>
          <a:bodyPr>
            <a:normAutofit fontScale="92500"/>
          </a:bodyPr>
          <a:lstStyle/>
          <a:p>
            <a:pPr marL="274320" indent="-274320" fontAlgn="auto">
              <a:lnSpc>
                <a:spcPct val="80000"/>
              </a:lnSpc>
              <a:spcAft>
                <a:spcPts val="0"/>
              </a:spcAft>
              <a:buClr>
                <a:schemeClr val="accent3"/>
              </a:buClr>
              <a:buFont typeface="Wingdings 2"/>
              <a:buChar char=""/>
              <a:defRPr/>
            </a:pPr>
            <a:r>
              <a:rPr lang="ru-RU" sz="2400"/>
              <a:t>Почтовый адрес предприятия, количество промплощадок, взаиморасположение предприятия и граничащих с ним характерных объектов - жилых массивов, промышленных зон, лесов, сельскохозяйственных угодий, транспортных магистралей и т.д. </a:t>
            </a:r>
          </a:p>
          <a:p>
            <a:pPr marL="274320" indent="-274320" fontAlgn="auto">
              <a:lnSpc>
                <a:spcPct val="80000"/>
              </a:lnSpc>
              <a:spcAft>
                <a:spcPts val="0"/>
              </a:spcAft>
              <a:buClr>
                <a:schemeClr val="accent3"/>
              </a:buClr>
              <a:buFont typeface="Wingdings 2"/>
              <a:buChar char=""/>
              <a:defRPr/>
            </a:pPr>
            <a:r>
              <a:rPr lang="ru-RU" sz="2400"/>
              <a:t>Карта-схема предприятия с нанесенными на нее источниками выбросов загрязняющих веществ в атмосферу </a:t>
            </a:r>
          </a:p>
          <a:p>
            <a:pPr marL="274320" indent="-274320" fontAlgn="auto">
              <a:lnSpc>
                <a:spcPct val="80000"/>
              </a:lnSpc>
              <a:spcAft>
                <a:spcPts val="0"/>
              </a:spcAft>
              <a:buClr>
                <a:schemeClr val="accent3"/>
              </a:buClr>
              <a:buFont typeface="Wingdings 2"/>
              <a:buChar char=""/>
              <a:defRPr/>
            </a:pPr>
            <a:r>
              <a:rPr lang="ru-RU" sz="2400"/>
              <a:t>Ситуационная карта-схема района размещения предприятия с указанием на ней границ санитарно-защитной зоны, селитебной территории, зон отдыха (территории заповедников, музеев, памятников архитектуры), санаториев, домов отдыха и т.д., постов наблюдений за загрязнением атмосферного воздуха предприятия, стационарных постов Гидромета.</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normAutofit fontScale="90000"/>
          </a:bodyPr>
          <a:lstStyle/>
          <a:p>
            <a:pPr algn="ctr" fontAlgn="auto">
              <a:spcAft>
                <a:spcPts val="0"/>
              </a:spcAft>
              <a:defRPr/>
            </a:pPr>
            <a:r>
              <a:rPr lang="ru-RU" sz="2800" dirty="0"/>
              <a:t>Характеристика предприятия как источника</a:t>
            </a:r>
            <a:br>
              <a:rPr lang="ru-RU" sz="2800" dirty="0"/>
            </a:br>
            <a:r>
              <a:rPr lang="ru-RU" sz="2800" dirty="0"/>
              <a:t>загрязнения атмосферы</a:t>
            </a:r>
            <a:r>
              <a:rPr lang="ru-RU" dirty="0"/>
              <a:t> </a:t>
            </a:r>
            <a:r>
              <a:rPr lang="ru-RU" sz="2800" dirty="0"/>
              <a:t>состоит из:</a:t>
            </a:r>
          </a:p>
        </p:txBody>
      </p:sp>
      <p:sp>
        <p:nvSpPr>
          <p:cNvPr id="64515" name="Rectangle 3"/>
          <p:cNvSpPr>
            <a:spLocks noGrp="1" noChangeArrowheads="1"/>
          </p:cNvSpPr>
          <p:nvPr>
            <p:ph idx="1"/>
          </p:nvPr>
        </p:nvSpPr>
        <p:spPr>
          <a:xfrm>
            <a:off x="457200" y="1981200"/>
            <a:ext cx="8229600" cy="4327525"/>
          </a:xfrm>
        </p:spPr>
        <p:txBody>
          <a:bodyPr/>
          <a:lstStyle/>
          <a:p>
            <a:pPr>
              <a:lnSpc>
                <a:spcPct val="80000"/>
              </a:lnSpc>
            </a:pPr>
            <a:r>
              <a:rPr lang="ru-RU" altLang="ru-RU" sz="1800" smtClean="0"/>
              <a:t>Краткой характеристики технологии производства и технологического оборудования (описание выпускаемой продукции, основного исходного сырья, расход основного и резервного топлива) с точки зрения загрязнения атмосферы. При этом необходимо учесть наличие в выбросах всех загрязняющих веществ, образующихся в технологическом процессе, а также все химические превращения выбрасываемых веществ.</a:t>
            </a:r>
            <a:br>
              <a:rPr lang="ru-RU" altLang="ru-RU" sz="1800" smtClean="0"/>
            </a:br>
            <a:r>
              <a:rPr lang="ru-RU" altLang="ru-RU" sz="1800" smtClean="0"/>
              <a:t>Краткой характеристики существующих установок очистки газа, укрупненный анализ их технического состояния и эффективности работы.</a:t>
            </a:r>
            <a:br>
              <a:rPr lang="ru-RU" altLang="ru-RU" sz="1800" smtClean="0"/>
            </a:br>
            <a:r>
              <a:rPr lang="ru-RU" altLang="ru-RU" sz="1800" smtClean="0"/>
              <a:t>Оценки степени соответствия применяемой технологии, технологического и пылегазоочистного оборудования передовому научно-техническому уровню в стране и за рубежом.</a:t>
            </a:r>
            <a:br>
              <a:rPr lang="ru-RU" altLang="ru-RU" sz="1800" smtClean="0"/>
            </a:br>
            <a:r>
              <a:rPr lang="ru-RU" altLang="ru-RU" sz="1800" smtClean="0"/>
              <a:t>Сведений о перспективе развития предприятия по каждому году текущей пятилетки и в целом по последующим пятилеткам - 10 - 20 лет.</a:t>
            </a:r>
            <a:br>
              <a:rPr lang="ru-RU" altLang="ru-RU" sz="1800" smtClean="0"/>
            </a:br>
            <a:r>
              <a:rPr lang="ru-RU" altLang="ru-RU" sz="1800" smtClean="0"/>
              <a:t>Перечня загрязняющих веществ, выбрасываемых в атмосферу</a:t>
            </a:r>
          </a:p>
          <a:p>
            <a:pPr>
              <a:lnSpc>
                <a:spcPct val="80000"/>
              </a:lnSpc>
              <a:buFont typeface="Wingdings" panose="05000000000000000000" pitchFamily="2" charset="2"/>
              <a:buNone/>
            </a:pPr>
            <a:r>
              <a:rPr lang="ru-RU" altLang="ru-RU" sz="1800" smtClean="0"/>
              <a:t>	Характеристики аварийных выбросов. Характеристики залповых выбросов.  </a:t>
            </a:r>
            <a:br>
              <a:rPr lang="ru-RU" altLang="ru-RU" sz="1800" smtClean="0"/>
            </a:br>
            <a:endParaRPr lang="ru-RU" altLang="ru-RU" sz="1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779463"/>
          </a:xfrm>
        </p:spPr>
        <p:txBody>
          <a:bodyPr>
            <a:normAutofit fontScale="90000"/>
          </a:bodyPr>
          <a:lstStyle/>
          <a:p>
            <a:pPr algn="ctr" fontAlgn="auto">
              <a:spcAft>
                <a:spcPts val="0"/>
              </a:spcAft>
              <a:defRPr/>
            </a:pPr>
            <a:r>
              <a:rPr lang="ru-RU" dirty="0" smtClean="0"/>
              <a:t>КЭР</a:t>
            </a:r>
            <a:endParaRPr lang="ru-RU" dirty="0"/>
          </a:p>
        </p:txBody>
      </p:sp>
      <p:sp>
        <p:nvSpPr>
          <p:cNvPr id="3" name="Содержимое 2"/>
          <p:cNvSpPr>
            <a:spLocks noGrp="1"/>
          </p:cNvSpPr>
          <p:nvPr>
            <p:ph idx="1"/>
          </p:nvPr>
        </p:nvSpPr>
        <p:spPr>
          <a:xfrm>
            <a:off x="457200" y="1628775"/>
            <a:ext cx="8229600" cy="4695825"/>
          </a:xfrm>
        </p:spPr>
        <p:txBody>
          <a:bodyPr>
            <a:normAutofit fontScale="25000" lnSpcReduction="20000"/>
          </a:bodyPr>
          <a:lstStyle/>
          <a:p>
            <a:pPr marL="274320" indent="-274320" fontAlgn="auto">
              <a:spcAft>
                <a:spcPts val="0"/>
              </a:spcAft>
              <a:buClr>
                <a:schemeClr val="accent3"/>
              </a:buClr>
              <a:buFont typeface="Wingdings 2"/>
              <a:buChar char=""/>
              <a:defRPr/>
            </a:pPr>
            <a:r>
              <a:rPr lang="ru-RU" dirty="0" smtClean="0"/>
              <a:t> </a:t>
            </a:r>
          </a:p>
          <a:p>
            <a:pPr marL="274320" indent="-274320" fontAlgn="auto">
              <a:spcAft>
                <a:spcPts val="0"/>
              </a:spcAft>
              <a:buClr>
                <a:schemeClr val="accent3"/>
              </a:buClr>
              <a:buFont typeface="Wingdings 2"/>
              <a:buChar char=""/>
              <a:defRPr/>
            </a:pPr>
            <a:r>
              <a:rPr lang="ru-RU" sz="5500" dirty="0" smtClean="0"/>
              <a:t>1. Юридические лица и индивидуальные предприниматели, осуществляющие хозяйственную и (или) иную деятельность на объектах I категории, обязаны получить комплексное экологическое разрешение.</a:t>
            </a:r>
          </a:p>
          <a:p>
            <a:pPr marL="274320" indent="-274320" fontAlgn="auto">
              <a:spcAft>
                <a:spcPts val="0"/>
              </a:spcAft>
              <a:buClr>
                <a:schemeClr val="accent3"/>
              </a:buClr>
              <a:buFont typeface="Wingdings 2"/>
              <a:buChar char=""/>
              <a:defRPr/>
            </a:pPr>
            <a:r>
              <a:rPr lang="ru-RU" sz="5500" dirty="0" smtClean="0"/>
              <a:t>2. Комплексное экологическое разрешение выдается на отдельный объект, оказывающий негативное воздействие на окружающую среду, в том числе линейный объект, на основании заявки, подаваемой в уполномоченный Правительством Российской Федерации федеральный орган исполнительной власти.</a:t>
            </a:r>
          </a:p>
          <a:p>
            <a:pPr marL="274320" indent="-274320" fontAlgn="auto">
              <a:spcAft>
                <a:spcPts val="0"/>
              </a:spcAft>
              <a:buClr>
                <a:schemeClr val="accent3"/>
              </a:buClr>
              <a:buFont typeface="Wingdings 2"/>
              <a:buChar char=""/>
              <a:defRPr/>
            </a:pPr>
            <a:r>
              <a:rPr lang="ru-RU" sz="5500" dirty="0" smtClean="0"/>
              <a:t>3. Заявка на получение комплексного экологического разрешения должна содержать следующую информацию:</a:t>
            </a:r>
          </a:p>
          <a:p>
            <a:pPr marL="274320" indent="-274320" fontAlgn="auto">
              <a:spcAft>
                <a:spcPts val="0"/>
              </a:spcAft>
              <a:buClr>
                <a:schemeClr val="accent3"/>
              </a:buClr>
              <a:buFont typeface="Wingdings 2"/>
              <a:buChar char=""/>
              <a:defRPr/>
            </a:pPr>
            <a:r>
              <a:rPr lang="ru-RU" sz="5500" dirty="0" smtClean="0"/>
              <a:t>наименование, организационно-правовая форма и адрес (место нахождения) юридического лица или фамилия, имя, отчество (при наличии), место жительства индивидуального предпринимателя;</a:t>
            </a:r>
          </a:p>
          <a:p>
            <a:pPr marL="274320" indent="-274320" fontAlgn="auto">
              <a:spcAft>
                <a:spcPts val="0"/>
              </a:spcAft>
              <a:buClr>
                <a:schemeClr val="accent3"/>
              </a:buClr>
              <a:buFont typeface="Wingdings 2"/>
              <a:buChar char=""/>
              <a:defRPr/>
            </a:pPr>
            <a:r>
              <a:rPr lang="ru-RU" sz="5500" dirty="0" smtClean="0"/>
              <a:t>код объекта, оказывающего негативное воздействие на окружающую среду;</a:t>
            </a:r>
          </a:p>
          <a:p>
            <a:pPr marL="274320" indent="-274320" fontAlgn="auto">
              <a:spcAft>
                <a:spcPts val="0"/>
              </a:spcAft>
              <a:buClr>
                <a:schemeClr val="accent3"/>
              </a:buClr>
              <a:buFont typeface="Wingdings 2"/>
              <a:buChar char=""/>
              <a:defRPr/>
            </a:pPr>
            <a:r>
              <a:rPr lang="ru-RU" sz="5500" dirty="0" smtClean="0"/>
              <a:t>вид основной деятельности, виды и объем производимой продукции (товара);</a:t>
            </a:r>
          </a:p>
          <a:p>
            <a:pPr marL="274320" indent="-274320" fontAlgn="auto">
              <a:spcAft>
                <a:spcPts val="0"/>
              </a:spcAft>
              <a:buClr>
                <a:schemeClr val="accent3"/>
              </a:buClr>
              <a:buFont typeface="Wingdings 2"/>
              <a:buChar char=""/>
              <a:defRPr/>
            </a:pPr>
            <a:r>
              <a:rPr lang="ru-RU" sz="5500" dirty="0" smtClean="0"/>
              <a:t>информация об использовании сырья, воды, электрической и тепловой энергии;</a:t>
            </a:r>
          </a:p>
          <a:p>
            <a:pPr marL="274320" indent="-274320" fontAlgn="auto">
              <a:spcAft>
                <a:spcPts val="0"/>
              </a:spcAft>
              <a:buClr>
                <a:schemeClr val="accent3"/>
              </a:buClr>
              <a:buFont typeface="Wingdings 2"/>
              <a:buChar char=""/>
              <a:defRPr/>
            </a:pPr>
            <a:r>
              <a:rPr lang="ru-RU" sz="5500" dirty="0" smtClean="0"/>
              <a:t>сведения об авариях и инцидентах, повлекших за собой негативное воздействие на окружающую среду и произошедших за предыдущие семь лет;</a:t>
            </a:r>
          </a:p>
          <a:p>
            <a:pPr marL="274320" indent="-274320" fontAlgn="auto">
              <a:spcAft>
                <a:spcPts val="0"/>
              </a:spcAft>
              <a:buClr>
                <a:schemeClr val="accent3"/>
              </a:buClr>
              <a:buFont typeface="Wingdings 2"/>
              <a:buChar char=""/>
              <a:defRPr/>
            </a:pPr>
            <a:r>
              <a:rPr lang="ru-RU" sz="5500" dirty="0" smtClean="0"/>
              <a:t>информация о реализации программы повышения экологической эффективности (при ее наличии);</a:t>
            </a:r>
          </a:p>
          <a:p>
            <a:pPr marL="274320" indent="-274320" fontAlgn="auto">
              <a:spcAft>
                <a:spcPts val="0"/>
              </a:spcAft>
              <a:buClr>
                <a:schemeClr val="accent3"/>
              </a:buClr>
              <a:buFont typeface="Wingdings 2"/>
              <a:buChar char=""/>
              <a:defRPr/>
            </a:pPr>
            <a:r>
              <a:rPr lang="ru-RU" sz="5500" dirty="0" smtClean="0"/>
              <a:t>расчеты технологических нормативов;</a:t>
            </a:r>
          </a:p>
          <a:p>
            <a:pPr marL="274320" indent="-274320" fontAlgn="auto">
              <a:spcAft>
                <a:spcPts val="0"/>
              </a:spcAft>
              <a:buClr>
                <a:schemeClr val="accent3"/>
              </a:buClr>
              <a:buFont typeface="Wingdings 2"/>
              <a:buChar char=""/>
              <a:defRPr/>
            </a:pPr>
            <a:r>
              <a:rPr lang="ru-RU" sz="5500" dirty="0" smtClean="0"/>
              <a:t>расчеты нормативов допустимых выбросов, нормативов допустимых сбросов радиоактивных, высокотоксичных веществ, веществ, обладающих канцерогенными, мутагенными свойствами (веществ I, II класса опасности), при наличии таких веществ в выбросах, сбросах загрязняющих веществ;</a:t>
            </a:r>
          </a:p>
          <a:p>
            <a:pPr marL="274320" indent="-274320" fontAlgn="auto">
              <a:spcAft>
                <a:spcPts val="0"/>
              </a:spcAft>
              <a:buClr>
                <a:schemeClr val="accent3"/>
              </a:buClr>
              <a:buFont typeface="Wingdings 2"/>
              <a:buChar char=""/>
              <a:defRPr/>
            </a:pPr>
            <a:endParaRPr lang="ru-RU" sz="55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normAutofit fontScale="90000"/>
          </a:bodyPr>
          <a:lstStyle/>
          <a:p>
            <a:pPr algn="ctr" fontAlgn="auto">
              <a:spcAft>
                <a:spcPts val="0"/>
              </a:spcAft>
              <a:defRPr/>
            </a:pPr>
            <a:r>
              <a:rPr lang="ru-RU" sz="3200" dirty="0"/>
              <a:t>Проведение расчетов и определение</a:t>
            </a:r>
            <a:br>
              <a:rPr lang="ru-RU" sz="3200" dirty="0"/>
            </a:br>
            <a:r>
              <a:rPr lang="ru-RU" sz="3200" dirty="0"/>
              <a:t>предложений нормативов ПДВ и ВСВ</a:t>
            </a:r>
            <a:r>
              <a:rPr lang="ru-RU" dirty="0"/>
              <a:t> </a:t>
            </a:r>
          </a:p>
        </p:txBody>
      </p:sp>
      <p:sp>
        <p:nvSpPr>
          <p:cNvPr id="65539" name="Rectangle 3"/>
          <p:cNvSpPr>
            <a:spLocks noGrp="1" noChangeArrowheads="1"/>
          </p:cNvSpPr>
          <p:nvPr>
            <p:ph idx="1"/>
          </p:nvPr>
        </p:nvSpPr>
        <p:spPr/>
        <p:txBody>
          <a:bodyPr/>
          <a:lstStyle/>
          <a:p>
            <a:pPr algn="just">
              <a:lnSpc>
                <a:spcPct val="90000"/>
              </a:lnSpc>
              <a:buFont typeface="Wingdings" panose="05000000000000000000" pitchFamily="2" charset="2"/>
              <a:buNone/>
            </a:pPr>
            <a:r>
              <a:rPr lang="ru-RU" altLang="ru-RU" sz="2400" smtClean="0"/>
              <a:t>	</a:t>
            </a:r>
            <a:r>
              <a:rPr lang="ru-RU" altLang="ru-RU" sz="2000" smtClean="0"/>
              <a:t>В раздел включает в себя:</a:t>
            </a:r>
          </a:p>
          <a:p>
            <a:pPr algn="just">
              <a:lnSpc>
                <a:spcPct val="90000"/>
              </a:lnSpc>
              <a:buFont typeface="Wingdings" panose="05000000000000000000" pitchFamily="2" charset="2"/>
              <a:buNone/>
            </a:pPr>
            <a:r>
              <a:rPr lang="ru-RU" altLang="ru-RU" sz="2000" smtClean="0"/>
              <a:t>	Название использованной программы автоматизированного расчета загрязнения атмосферы.</a:t>
            </a:r>
            <a:br>
              <a:rPr lang="ru-RU" altLang="ru-RU" sz="2000" smtClean="0"/>
            </a:br>
            <a:r>
              <a:rPr lang="ru-RU" altLang="ru-RU" sz="2000" smtClean="0"/>
              <a:t>Метеорологические характеристики и коэффициенты, определяющие условия рассеивания загрязняющих веществ в атмосфере города </a:t>
            </a:r>
          </a:p>
          <a:p>
            <a:pPr algn="just">
              <a:lnSpc>
                <a:spcPct val="90000"/>
              </a:lnSpc>
              <a:buFont typeface="Wingdings" panose="05000000000000000000" pitchFamily="2" charset="2"/>
              <a:buNone/>
            </a:pPr>
            <a:r>
              <a:rPr lang="ru-RU" altLang="ru-RU" sz="2000" smtClean="0"/>
              <a:t>	Результаты расчетов уровня загрязнения атмосферы на существующее положение и с учетом перспективы развития, выполненные в соответствии Приказ Министерства природных ресурсов и экологии Российской Федерации от 06.06.2017 № 273 «Об утверждении методов расчетов рассеивания выбросов вредных (загрязняющих) веществ в атмосферном воздухе»</a:t>
            </a:r>
          </a:p>
          <a:p>
            <a:pPr algn="just">
              <a:lnSpc>
                <a:spcPct val="90000"/>
              </a:lnSpc>
              <a:buFont typeface="Wingdings" panose="05000000000000000000" pitchFamily="2" charset="2"/>
              <a:buNone/>
            </a:pPr>
            <a:r>
              <a:rPr lang="ru-RU" altLang="ru-RU" sz="2000" smtClean="0"/>
              <a:t>	Предложения по нормативам ПДВ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normAutofit fontScale="90000"/>
          </a:bodyPr>
          <a:lstStyle/>
          <a:p>
            <a:pPr algn="ctr" fontAlgn="auto">
              <a:spcAft>
                <a:spcPts val="0"/>
              </a:spcAft>
              <a:defRPr/>
            </a:pPr>
            <a:r>
              <a:rPr lang="ru-RU" sz="2400" dirty="0" smtClean="0">
                <a:latin typeface="Times New Roman" pitchFamily="18" charset="0"/>
                <a:cs typeface="Times New Roman" pitchFamily="18" charset="0"/>
              </a:rPr>
              <a:t>ПРИКАЗ 06.06.2017 N273 ОБ УТВЕРЖДЕНИИ МЕТОДОВ РАСЧЕТОВ РАССЕИВАНИЯ ВЫБРОСОВ ВРЕДНЫХ ЗАГРЯЗНЯЮЩИХ ВЕЩЕСТВ В АТМОСФЕРНОМ ВОЗДУХЕ</a:t>
            </a:r>
            <a:endParaRPr lang="ru-RU" sz="2400" dirty="0">
              <a:latin typeface="Times New Roman" pitchFamily="18" charset="0"/>
              <a:cs typeface="Times New Roman" pitchFamily="18" charset="0"/>
            </a:endParaRPr>
          </a:p>
        </p:txBody>
      </p:sp>
      <p:sp>
        <p:nvSpPr>
          <p:cNvPr id="66563" name="Rectangle 3"/>
          <p:cNvSpPr>
            <a:spLocks noGrp="1" noChangeArrowheads="1"/>
          </p:cNvSpPr>
          <p:nvPr>
            <p:ph idx="1"/>
          </p:nvPr>
        </p:nvSpPr>
        <p:spPr/>
        <p:txBody>
          <a:bodyPr/>
          <a:lstStyle/>
          <a:p>
            <a:pPr>
              <a:lnSpc>
                <a:spcPct val="90000"/>
              </a:lnSpc>
            </a:pPr>
            <a:r>
              <a:rPr lang="ru-RU" altLang="ru-RU" sz="2400" smtClean="0"/>
              <a:t>Методика расчета концентраций в атмосферном воздухе вредных веществ, предназначена для расчета приземных концентраций в двухметровом слое над поверхностью земли, а также вертикального распределения концентраций </a:t>
            </a:r>
          </a:p>
          <a:p>
            <a:pPr>
              <a:lnSpc>
                <a:spcPct val="90000"/>
              </a:lnSpc>
              <a:buFont typeface="Wingdings" panose="05000000000000000000" pitchFamily="2" charset="2"/>
              <a:buNone/>
            </a:pPr>
            <a:r>
              <a:rPr lang="ru-RU" altLang="ru-RU" sz="2400" smtClean="0"/>
              <a:t>	Степень опасности загрязнения атмосферного воздуха характеризуется наибольшим рассчитанным значением концентрации, соответствующим неблагоприятным метеорологическим условиям, в том числе опасной скорости ветра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ctr"/>
            <a:r>
              <a:rPr lang="ru-RU" altLang="ru-RU" sz="2800" smtClean="0"/>
              <a:t>Мероприятия по регулированию выбросов</a:t>
            </a:r>
            <a:br>
              <a:rPr lang="ru-RU" altLang="ru-RU" sz="2800" smtClean="0"/>
            </a:br>
            <a:r>
              <a:rPr lang="ru-RU" altLang="ru-RU" sz="2800" smtClean="0"/>
              <a:t>при неблагоприятных метеорологических условиях</a:t>
            </a:r>
            <a:r>
              <a:rPr lang="ru-RU" altLang="ru-RU" sz="4000" smtClean="0"/>
              <a:t> </a:t>
            </a:r>
          </a:p>
        </p:txBody>
      </p:sp>
      <p:sp>
        <p:nvSpPr>
          <p:cNvPr id="67587" name="Rectangle 3"/>
          <p:cNvSpPr>
            <a:spLocks noGrp="1" noChangeArrowheads="1"/>
          </p:cNvSpPr>
          <p:nvPr>
            <p:ph idx="1"/>
          </p:nvPr>
        </p:nvSpPr>
        <p:spPr/>
        <p:txBody>
          <a:bodyPr/>
          <a:lstStyle/>
          <a:p>
            <a:pPr>
              <a:buFont typeface="Wingdings" panose="05000000000000000000" pitchFamily="2" charset="2"/>
              <a:buNone/>
            </a:pPr>
            <a:r>
              <a:rPr lang="ru-RU" altLang="ru-RU" smtClean="0"/>
              <a:t>	Раздел состоит из:</a:t>
            </a:r>
          </a:p>
          <a:p>
            <a:r>
              <a:rPr lang="ru-RU" altLang="ru-RU" smtClean="0"/>
              <a:t>Плана мероприятий по сокращению выбросов загрязняющих веществ в атмосферу в периоды НМУ </a:t>
            </a:r>
          </a:p>
          <a:p>
            <a:r>
              <a:rPr lang="ru-RU" altLang="ru-RU" smtClean="0"/>
              <a:t>Обобщенные данные о выбросах загрязняющих веществ в атмосферу в периоды НМУ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normAutofit fontScale="90000"/>
          </a:bodyPr>
          <a:lstStyle/>
          <a:p>
            <a:pPr algn="ctr" fontAlgn="auto">
              <a:spcAft>
                <a:spcPts val="0"/>
              </a:spcAft>
              <a:defRPr/>
            </a:pPr>
            <a:r>
              <a:rPr lang="ru-RU" sz="4000" dirty="0"/>
              <a:t>Контроль за соблюдением нормативов ПДВ (</a:t>
            </a:r>
            <a:r>
              <a:rPr lang="ru-RU" sz="4000" dirty="0" smtClean="0"/>
              <a:t>ВСВ) на </a:t>
            </a:r>
            <a:r>
              <a:rPr lang="ru-RU" sz="4000" dirty="0"/>
              <a:t>предприятии </a:t>
            </a:r>
          </a:p>
        </p:txBody>
      </p:sp>
      <p:sp>
        <p:nvSpPr>
          <p:cNvPr id="68611" name="Rectangle 3"/>
          <p:cNvSpPr>
            <a:spLocks noGrp="1" noChangeArrowheads="1"/>
          </p:cNvSpPr>
          <p:nvPr>
            <p:ph idx="1"/>
          </p:nvPr>
        </p:nvSpPr>
        <p:spPr>
          <a:xfrm>
            <a:off x="457200" y="1981200"/>
            <a:ext cx="8229600" cy="4471988"/>
          </a:xfrm>
        </p:spPr>
        <p:txBody>
          <a:bodyPr/>
          <a:lstStyle/>
          <a:p>
            <a:pPr>
              <a:lnSpc>
                <a:spcPct val="80000"/>
              </a:lnSpc>
            </a:pPr>
            <a:r>
              <a:rPr lang="ru-RU" altLang="ru-RU" sz="2000" smtClean="0"/>
              <a:t>В состав раздела входит план - график по контролю за соблюдением нормативов ПДВ (ВСВ) непосредственно на источниках входит перечень веществ, подлежащих контролю. Отдельно приводится перечень веществ, для которых отсутствуют стандартные и отраслевые методики. Приводится перечень методик, которые используются (будут использоваться) при контроле за соблюдением установленных нормативов выбросов. В случае нецелесообразности или невозможности определения выбросов загрязняющих веществ экспериментальными методами приводится обоснование использования расчетных и балансовых методов, удельных выбросов и т.д.</a:t>
            </a:r>
          </a:p>
          <a:p>
            <a:pPr>
              <a:lnSpc>
                <a:spcPct val="80000"/>
              </a:lnSpc>
              <a:buFont typeface="Wingdings" panose="05000000000000000000" pitchFamily="2" charset="2"/>
              <a:buNone/>
            </a:pPr>
            <a:r>
              <a:rPr lang="ru-RU" altLang="ru-RU" sz="2000" smtClean="0"/>
              <a:t>	При этом организация разрабатывает и представляет в проекте нормативов ПДВ рекомендации по контролю за соблюдением установленных нормативов выбросов по веществам для основных источников выброса </a:t>
            </a:r>
          </a:p>
          <a:p>
            <a:pPr>
              <a:lnSpc>
                <a:spcPct val="80000"/>
              </a:lnSpc>
              <a:buFont typeface="Wingdings" panose="05000000000000000000" pitchFamily="2" charset="2"/>
              <a:buNone/>
            </a:pPr>
            <a:r>
              <a:rPr lang="ru-RU" altLang="ru-RU" sz="2000" smtClean="0"/>
              <a:t>	Приводятся обоснования периодичности контроля за соблюдением нормативов ПДВ.</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Rectangle 4"/>
          <p:cNvSpPr>
            <a:spLocks noGrp="1" noChangeArrowheads="1"/>
          </p:cNvSpPr>
          <p:nvPr>
            <p:ph type="ctrTitle"/>
          </p:nvPr>
        </p:nvSpPr>
        <p:spPr/>
        <p:txBody>
          <a:bodyPr/>
          <a:lstStyle/>
          <a:p>
            <a:pPr fontAlgn="auto">
              <a:spcAft>
                <a:spcPts val="0"/>
              </a:spcAft>
              <a:defRPr/>
            </a:pPr>
            <a:r>
              <a:rPr lang="ru-RU" dirty="0">
                <a:solidFill>
                  <a:schemeClr val="tx1"/>
                </a:solidFill>
              </a:rPr>
              <a:t>Спасибо за внимание!</a:t>
            </a:r>
          </a:p>
        </p:txBody>
      </p:sp>
      <p:sp>
        <p:nvSpPr>
          <p:cNvPr id="69635" name="Rectangle 5"/>
          <p:cNvSpPr>
            <a:spLocks noGrp="1" noChangeArrowheads="1"/>
          </p:cNvSpPr>
          <p:nvPr>
            <p:ph type="subTitle" idx="1"/>
          </p:nvPr>
        </p:nvSpPr>
        <p:spPr>
          <a:xfrm>
            <a:off x="533400" y="3228975"/>
            <a:ext cx="7854950" cy="1752600"/>
          </a:xfrm>
        </p:spPr>
        <p:txBody>
          <a:bodyPr/>
          <a:lstStyle/>
          <a:p>
            <a:pPr marR="0"/>
            <a:endParaRPr lang="ru-RU" altLang="ru-RU"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pPr marL="274320" indent="-274320" algn="ctr" fontAlgn="auto">
              <a:spcAft>
                <a:spcPts val="0"/>
              </a:spcAft>
              <a:buClr>
                <a:schemeClr val="accent3"/>
              </a:buClr>
              <a:buFont typeface="Wingdings 2"/>
              <a:buChar char=""/>
              <a:defRPr/>
            </a:pPr>
            <a:r>
              <a:rPr lang="ru-RU" dirty="0" smtClean="0"/>
              <a:t>Подача заявки на получение комплексного экологического разрешения осуществляется не позднее чем за два месяца до ввода в эксплуатацию построенного, реконструированного объекта, оказывающего негативное воздействие на окружающую среду, или за четыре месяца до истечения срока действия комплексного экологического разрешения.</a:t>
            </a:r>
          </a:p>
          <a:p>
            <a:pPr marL="274320" indent="-274320" algn="ctr" fontAlgn="auto">
              <a:spcAft>
                <a:spcPts val="0"/>
              </a:spcAft>
              <a:buClr>
                <a:schemeClr val="accent3"/>
              </a:buClr>
              <a:buFont typeface="Wingdings 2"/>
              <a:buChar char=""/>
              <a:defRPr/>
            </a:pPr>
            <a:r>
              <a:rPr lang="ru-RU" dirty="0" smtClean="0"/>
              <a:t>Заявка на получение комплексного экологического разрешения подлежит рассмотрению при условии соответствия формы и содержания представленных материалов требованиям настоящего Федерального закона.</a:t>
            </a:r>
          </a:p>
          <a:p>
            <a:pPr marL="274320" indent="-274320" fontAlgn="auto">
              <a:spcAft>
                <a:spcPts val="0"/>
              </a:spcAft>
              <a:buClr>
                <a:schemeClr val="accent3"/>
              </a:buClr>
              <a:buFont typeface="Wingdings 2"/>
              <a:buChar char=""/>
              <a:defRPr/>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fontAlgn="auto">
              <a:spcAft>
                <a:spcPts val="0"/>
              </a:spcAft>
              <a:defRPr/>
            </a:pPr>
            <a:r>
              <a:rPr lang="ru-RU" dirty="0" smtClean="0"/>
              <a:t>Комплексное экологическое разрешение содержит:</a:t>
            </a:r>
            <a:endParaRPr lang="ru-RU" dirty="0"/>
          </a:p>
        </p:txBody>
      </p:sp>
      <p:sp>
        <p:nvSpPr>
          <p:cNvPr id="3" name="Содержимое 2"/>
          <p:cNvSpPr>
            <a:spLocks noGrp="1"/>
          </p:cNvSpPr>
          <p:nvPr>
            <p:ph idx="1"/>
          </p:nvPr>
        </p:nvSpPr>
        <p:spPr/>
        <p:txBody>
          <a:bodyPr>
            <a:normAutofit fontScale="77500" lnSpcReduction="20000"/>
          </a:bodyPr>
          <a:lstStyle/>
          <a:p>
            <a:pPr marL="274320" indent="-274320" fontAlgn="auto">
              <a:spcAft>
                <a:spcPts val="0"/>
              </a:spcAft>
              <a:buClr>
                <a:schemeClr val="accent3"/>
              </a:buClr>
              <a:buFont typeface="Wingdings 2"/>
              <a:buChar char=""/>
              <a:defRPr/>
            </a:pPr>
            <a:r>
              <a:rPr lang="ru-RU" sz="2800" dirty="0" smtClean="0"/>
              <a:t>технологические нормативы;</a:t>
            </a:r>
          </a:p>
          <a:p>
            <a:pPr marL="274320" indent="-274320" fontAlgn="auto">
              <a:spcAft>
                <a:spcPts val="0"/>
              </a:spcAft>
              <a:buClr>
                <a:schemeClr val="accent3"/>
              </a:buClr>
              <a:buFont typeface="Wingdings 2"/>
              <a:buChar char=""/>
              <a:defRPr/>
            </a:pPr>
            <a:r>
              <a:rPr lang="ru-RU" sz="2800" dirty="0" smtClean="0"/>
              <a:t>нормативы допустимых выбросов, сбросов высокотоксичных веществ, веществ, обладающих канцерогенными, мутагенными свойствами (веществ I, II класса опасности), при наличии таких веществ в выбросах загрязняющих веществ, сбросах загрязняющих веществ;</a:t>
            </a:r>
          </a:p>
          <a:p>
            <a:pPr marL="274320" indent="-274320" fontAlgn="auto">
              <a:spcAft>
                <a:spcPts val="0"/>
              </a:spcAft>
              <a:buClr>
                <a:schemeClr val="accent3"/>
              </a:buClr>
              <a:buFont typeface="Wingdings 2"/>
              <a:buChar char=""/>
              <a:defRPr/>
            </a:pPr>
            <a:r>
              <a:rPr lang="ru-RU" sz="2800" dirty="0" smtClean="0"/>
              <a:t>нормативы допустимых физических воздействий;</a:t>
            </a:r>
          </a:p>
          <a:p>
            <a:pPr marL="274320" indent="-274320" fontAlgn="auto">
              <a:spcAft>
                <a:spcPts val="0"/>
              </a:spcAft>
              <a:buClr>
                <a:schemeClr val="accent3"/>
              </a:buClr>
              <a:buFont typeface="Wingdings 2"/>
              <a:buChar char=""/>
              <a:defRPr/>
            </a:pPr>
            <a:r>
              <a:rPr lang="ru-RU" sz="2800" dirty="0" smtClean="0"/>
              <a:t>нормативы образования отходов и лимиты на их размещение;</a:t>
            </a:r>
          </a:p>
          <a:p>
            <a:pPr marL="274320" indent="-274320" fontAlgn="auto">
              <a:spcAft>
                <a:spcPts val="0"/>
              </a:spcAft>
              <a:buClr>
                <a:schemeClr val="accent3"/>
              </a:buClr>
              <a:buFont typeface="Wingdings 2"/>
              <a:buChar char=""/>
              <a:defRPr/>
            </a:pPr>
            <a:r>
              <a:rPr lang="ru-RU" sz="2800" dirty="0" smtClean="0"/>
              <a:t>требования к обращению с отходами производства и потребления;</a:t>
            </a:r>
          </a:p>
          <a:p>
            <a:pPr marL="274320" indent="-274320" fontAlgn="auto">
              <a:spcAft>
                <a:spcPts val="0"/>
              </a:spcAft>
              <a:buClr>
                <a:schemeClr val="accent3"/>
              </a:buClr>
              <a:buFont typeface="Wingdings 2"/>
              <a:buChar char=""/>
              <a:defRPr/>
            </a:pPr>
            <a:r>
              <a:rPr lang="ru-RU" sz="2800" dirty="0" smtClean="0"/>
              <a:t>согласованную программу производственного экологического контроля;</a:t>
            </a:r>
          </a:p>
          <a:p>
            <a:pPr marL="274320" indent="-274320" fontAlgn="auto">
              <a:spcAft>
                <a:spcPts val="0"/>
              </a:spcAft>
              <a:buClr>
                <a:schemeClr val="accent3"/>
              </a:buClr>
              <a:buFont typeface="Wingdings 2"/>
              <a:buChar char=""/>
              <a:defRPr/>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Содержимое 2"/>
          <p:cNvSpPr>
            <a:spLocks noGrp="1"/>
          </p:cNvSpPr>
          <p:nvPr>
            <p:ph idx="1"/>
          </p:nvPr>
        </p:nvSpPr>
        <p:spPr>
          <a:xfrm>
            <a:off x="457200" y="1935163"/>
            <a:ext cx="8229600" cy="3509962"/>
          </a:xfrm>
        </p:spPr>
        <p:txBody>
          <a:bodyPr/>
          <a:lstStyle/>
          <a:p>
            <a:pPr algn="ctr"/>
            <a:r>
              <a:rPr lang="ru-RU" altLang="ru-RU" smtClean="0"/>
              <a:t>Юридические лица и индивидуальные предприниматели, осуществляющие хозяйственную и (или) иную деятельность на объектах II категории, при наличии соответствующих отраслевых информационно-технических справочников по наилучшим доступным технологиям вправе получить комплексное экологическое разрешение.</a:t>
            </a:r>
          </a:p>
          <a:p>
            <a:pPr algn="ctr">
              <a:buFont typeface="Wingdings 2" panose="05020102010507070707" pitchFamily="18" charset="2"/>
              <a:buNone/>
            </a:pPr>
            <a:endParaRPr lang="ru-RU" altLang="ru-RU"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0</TotalTime>
  <Words>4746</Words>
  <Application>Microsoft Office PowerPoint</Application>
  <PresentationFormat>Экран (4:3)</PresentationFormat>
  <Paragraphs>751</Paragraphs>
  <Slides>64</Slides>
  <Notes>0</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64</vt:i4>
      </vt:variant>
    </vt:vector>
  </HeadingPairs>
  <TitlesOfParts>
    <vt:vector size="75" baseType="lpstr">
      <vt:lpstr>Arial</vt:lpstr>
      <vt:lpstr>Arial CYR</vt:lpstr>
      <vt:lpstr>Calibri</vt:lpstr>
      <vt:lpstr>Constantia</vt:lpstr>
      <vt:lpstr>Symbol</vt:lpstr>
      <vt:lpstr>Tahoma</vt:lpstr>
      <vt:lpstr>Times New Roman</vt:lpstr>
      <vt:lpstr>Times New Roman CYR</vt:lpstr>
      <vt:lpstr>Wingdings</vt:lpstr>
      <vt:lpstr>Wingdings 2</vt:lpstr>
      <vt:lpstr>Поток</vt:lpstr>
      <vt:lpstr>Этапы и особенности разработки проекта ПДВ</vt:lpstr>
      <vt:lpstr>Презентация PowerPoint</vt:lpstr>
      <vt:lpstr>Презентация PowerPoint</vt:lpstr>
      <vt:lpstr>Основные нормативно-правовые акты в области охраны атмосферного воздуха  </vt:lpstr>
      <vt:lpstr>Федеральный закон N 7-ФЗ  «Об охране окружающей среды» от 04.05.1999 г. </vt:lpstr>
      <vt:lpstr>КЭР</vt:lpstr>
      <vt:lpstr>Презентация PowerPoint</vt:lpstr>
      <vt:lpstr>Комплексное экологическое разрешение содержит:</vt:lpstr>
      <vt:lpstr>Презентация PowerPoint</vt:lpstr>
      <vt:lpstr>Условия действия КЭР</vt:lpstr>
      <vt:lpstr>Презентация PowerPoint</vt:lpstr>
      <vt:lpstr>Федеральный закон 96-ФЗ  «Об охране атмосферного воздуха» от 04.05.1999 г.</vt:lpstr>
      <vt:lpstr>Презентация PowerPoint</vt:lpstr>
      <vt:lpstr>Презентация PowerPoint</vt:lpstr>
      <vt:lpstr>Презентация PowerPoint</vt:lpstr>
      <vt:lpstr>Презентация PowerPoint</vt:lpstr>
      <vt:lpstr>Постановление Правительства РФ № 183 от 02.03.2000 г.  «О нормативах выбросов вредных (загрязняющих) веществ в атмосферный воздух и вредных физических воздействий на него»</vt:lpstr>
      <vt:lpstr>Презентация PowerPoint</vt:lpstr>
      <vt:lpstr>Презентация PowerPoint</vt:lpstr>
      <vt:lpstr>нормативы ВСВ</vt:lpstr>
      <vt:lpstr>Презентация PowerPoint</vt:lpstr>
      <vt:lpstr>Презентация PowerPoint</vt:lpstr>
      <vt:lpstr>Федеральный закон от 21.07.2014 N 219-ФЗ "О внесении изменений в Федеральный закон "Об охране окружающей среды" и отдельные законодательные акты Российской Федерации"</vt:lpstr>
      <vt:lpstr>Декларация о воздействии на окружающую среду</vt:lpstr>
      <vt:lpstr>Презентация PowerPoint</vt:lpstr>
      <vt:lpstr>Форма с состав декларации</vt:lpstr>
      <vt:lpstr>Объекты,  подлежащие федеральному  государственному экологическому  контролю: </vt:lpstr>
      <vt:lpstr>Порядок выдачи разрешения на выбросы вредных (загрязняющих) веществ в атмосферный воздух установлен Административным регламентом Федеральной службы по надзору в сфере природопользования по предоставлению государственной услуги по выдаче разрешений на выбросы вредных (загрязняющих) веществ в атмосферный воздух (за исключением радиоактивных веществ), утвержденного Приказом Минприроды РФ от 25.07.2011 № 650 </vt:lpstr>
      <vt:lpstr>Подходы к проведению инвентаризации источников выбросов</vt:lpstr>
      <vt:lpstr>Презентация PowerPoint</vt:lpstr>
      <vt:lpstr>Федеральный закон 96-ФЗ  «Об охране атмосферного воздуха» от 04.05.1999 г.</vt:lpstr>
      <vt:lpstr>Презентация PowerPoint</vt:lpstr>
      <vt:lpstr>Особенности учета выбросов ЗВ от котельной</vt:lpstr>
      <vt:lpstr>Особенности учета выбросов ЗВ от станций аэрации</vt:lpstr>
      <vt:lpstr>Сведение нескольких источников выделения к одному источнику загрязнения </vt:lpstr>
      <vt:lpstr>При проведении инвентаризации предприятие обязано учесть все поступающие в атмосферу загрязняющие вещества</vt:lpstr>
      <vt:lpstr>Презентация PowerPoint</vt:lpstr>
      <vt:lpstr>Проблемы определения высот при проведении инвентаризации</vt:lpstr>
      <vt:lpstr>При проведении инвентаризации необходимо  учитывать весь спектр загрязняющих веществ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Особенности ГОУ  у  источника выделения</vt:lpstr>
      <vt:lpstr>Презентация PowerPoint</vt:lpstr>
      <vt:lpstr>Презентация PowerPoint</vt:lpstr>
      <vt:lpstr>Презентация PowerPoint</vt:lpstr>
      <vt:lpstr>Необходимость корректировки инвентаризации возникает при:</vt:lpstr>
      <vt:lpstr>Особенности разработки проекта ПДВ </vt:lpstr>
      <vt:lpstr>Презентация PowerPoint</vt:lpstr>
      <vt:lpstr>При разработки проектов ПДВ необходимо руководствоваться следующими документами</vt:lpstr>
      <vt:lpstr>Презентация PowerPoint</vt:lpstr>
      <vt:lpstr>Презентация PowerPoint</vt:lpstr>
      <vt:lpstr>Презентация PowerPoint</vt:lpstr>
      <vt:lpstr>Презентация PowerPoint</vt:lpstr>
      <vt:lpstr>Общие сведения о предприятии.  В разделе приводятся:</vt:lpstr>
      <vt:lpstr>Характеристика предприятия как источника загрязнения атмосферы состоит из:</vt:lpstr>
      <vt:lpstr>Проведение расчетов и определение предложений нормативов ПДВ и ВСВ </vt:lpstr>
      <vt:lpstr>ПРИКАЗ 06.06.2017 N273 ОБ УТВЕРЖДЕНИИ МЕТОДОВ РАСЧЕТОВ РАССЕИВАНИЯ ВЫБРОСОВ ВРЕДНЫХ ЗАГРЯЗНЯЮЩИХ ВЕЩЕСТВ В АТМОСФЕРНОМ ВОЗДУХЕ</vt:lpstr>
      <vt:lpstr>Мероприятия по регулированию выбросов при неблагоприятных метеорологических условиях </vt:lpstr>
      <vt:lpstr>Контроль за соблюдением нормативов ПДВ (ВСВ) на предприятии </vt:lpstr>
      <vt:lpstr>Спасибо за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Этапы и особенности разработки проекта ПДВ</dc:title>
  <dc:creator/>
  <cp:lastModifiedBy/>
  <cp:revision>1</cp:revision>
  <dcterms:created xsi:type="dcterms:W3CDTF">2019-02-27T03:02:04Z</dcterms:created>
  <dcterms:modified xsi:type="dcterms:W3CDTF">2019-02-27T03:03:46Z</dcterms:modified>
</cp:coreProperties>
</file>