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8476C-2FFB-46B5-BF67-A7CD44AA977C}" type="datetimeFigureOut">
              <a:rPr lang="ru-RU" smtClean="0"/>
              <a:t>27.02.2019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BA990-4C5A-466B-A5BB-361BA73F14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8476C-2FFB-46B5-BF67-A7CD44AA977C}" type="datetimeFigureOut">
              <a:rPr lang="ru-RU" smtClean="0"/>
              <a:t>27.02.2019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BA990-4C5A-466B-A5BB-361BA73F14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8476C-2FFB-46B5-BF67-A7CD44AA977C}" type="datetimeFigureOut">
              <a:rPr lang="ru-RU" smtClean="0"/>
              <a:t>27.02.2019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BA990-4C5A-466B-A5BB-361BA73F14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8476C-2FFB-46B5-BF67-A7CD44AA977C}" type="datetimeFigureOut">
              <a:rPr lang="ru-RU" smtClean="0"/>
              <a:t>27.02.2019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BA990-4C5A-466B-A5BB-361BA73F14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8476C-2FFB-46B5-BF67-A7CD44AA977C}" type="datetimeFigureOut">
              <a:rPr lang="ru-RU" smtClean="0"/>
              <a:t>27.02.2019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BA990-4C5A-466B-A5BB-361BA73F14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8476C-2FFB-46B5-BF67-A7CD44AA977C}" type="datetimeFigureOut">
              <a:rPr lang="ru-RU" smtClean="0"/>
              <a:t>27.02.2019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BA990-4C5A-466B-A5BB-361BA73F14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8476C-2FFB-46B5-BF67-A7CD44AA977C}" type="datetimeFigureOut">
              <a:rPr lang="ru-RU" smtClean="0"/>
              <a:t>27.02.2019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BA990-4C5A-466B-A5BB-361BA73F14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8476C-2FFB-46B5-BF67-A7CD44AA977C}" type="datetimeFigureOut">
              <a:rPr lang="ru-RU" smtClean="0"/>
              <a:t>27.02.2019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BA990-4C5A-466B-A5BB-361BA73F14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8476C-2FFB-46B5-BF67-A7CD44AA977C}" type="datetimeFigureOut">
              <a:rPr lang="ru-RU" smtClean="0"/>
              <a:t>27.02.2019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BA990-4C5A-466B-A5BB-361BA73F14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8476C-2FFB-46B5-BF67-A7CD44AA977C}" type="datetimeFigureOut">
              <a:rPr lang="ru-RU" smtClean="0"/>
              <a:t>27.02.2019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BA990-4C5A-466B-A5BB-361BA73F14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8476C-2FFB-46B5-BF67-A7CD44AA977C}" type="datetimeFigureOut">
              <a:rPr lang="ru-RU" smtClean="0"/>
              <a:t>27.02.2019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BA990-4C5A-466B-A5BB-361BA73F149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1A8476C-2FFB-46B5-BF67-A7CD44AA977C}" type="datetimeFigureOut">
              <a:rPr lang="ru-RU" smtClean="0"/>
              <a:t>27.02.2019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CABA990-4C5A-466B-A5BB-361BA73F149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arant.ru/products/ipo/prime/doc/71802382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Программа </a:t>
            </a:r>
            <a:r>
              <a:rPr lang="ru-RU" dirty="0"/>
              <a:t>производственного экологического контроля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Расчетные методы контроля используются для определения показателей загрязняющих веществ в выбросах стационарных источников в следующих случаях:</a:t>
            </a:r>
          </a:p>
          <a:p>
            <a:r>
              <a:rPr lang="ru-RU" dirty="0" smtClean="0"/>
              <a:t>отсутствие аттестованных в установленном законодательством Российской Федерации о единстве измерений порядке методик измерения загрязняющего вещества;</a:t>
            </a:r>
          </a:p>
          <a:p>
            <a:r>
              <a:rPr lang="ru-RU" dirty="0" smtClean="0"/>
              <a:t>отсутствие практической возможности проведения инструментальных измерений выбросов, в том числе высокая температура </a:t>
            </a:r>
            <a:r>
              <a:rPr lang="ru-RU" dirty="0" err="1" smtClean="0"/>
              <a:t>газовоздушной</a:t>
            </a:r>
            <a:r>
              <a:rPr lang="ru-RU" dirty="0" smtClean="0"/>
              <a:t> смеси, высокая скорость потока отходящих газов, сверхнизкое или сверхвысокое давление внутри газохода, отсутствие доступа к источнику выбросов;</a:t>
            </a:r>
          </a:p>
          <a:p>
            <a:r>
              <a:rPr lang="ru-RU" dirty="0" smtClean="0"/>
              <a:t>выбросы данного источника по результатам последней инвентаризации выбросов формируют приземные концентрации загрязняющих веществ или групп суммации в атмосферном воздухе на границе территории объекта менее 0,1 доли предельно допустимых концентраций.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183880" cy="5400600"/>
          </a:xfrm>
        </p:spPr>
        <p:txBody>
          <a:bodyPr anchor="ctr">
            <a:normAutofit/>
          </a:bodyPr>
          <a:lstStyle/>
          <a:p>
            <a:pPr algn="ctr"/>
            <a:r>
              <a:rPr lang="ru-RU" dirty="0" smtClean="0"/>
              <a:t>Порядок и сроки</a:t>
            </a:r>
            <a:br>
              <a:rPr lang="ru-RU" dirty="0" smtClean="0"/>
            </a:br>
            <a:r>
              <a:rPr lang="ru-RU" dirty="0" smtClean="0"/>
              <a:t>представления отчета об организации и о результатах осуществления производственного экологического контроля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74912"/>
          </a:xfrm>
        </p:spPr>
        <p:txBody>
          <a:bodyPr>
            <a:normAutofit fontScale="55000" lnSpcReduction="20000"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Отчет об организации и о результатах осуществления производственного экологического контроля (далее - Отчет) представляется юридическими лицами и индивидуальными предпринимателями, осуществляющими хозяйственную и (или) иную деятельность на объектах I, II и III категорий (далее - объекты), ежегодно до 25 марта года, следующего за отчетным.</a:t>
            </a: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Юридические лица и индивидуальные предприниматели, осуществляющие деятельность на объектах I категории, а также на объектах II и III категории, подлежащих федеральному государственному экологическому надзору, представляют Отчет в территориальный орган Федеральной службы по надзору в сфере природопользования по месту осуществления деятельности.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Юридические лица и индивидуальные предприниматели, осуществляющие деятельность на объектах II и III категории, подлежащих региональному государственному экологическому надзору, представляют Отчет в орган исполнительной власти субъекта Российской Федерации, осуществляющий региональный государственный экологический надзор, по месту осуществления деятельности.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Юридические лица и индивидуальные предприниматели, осуществляющие хозяйственную и (или) иную деятельность на объектах I, II и III категорий, разрабатывают и утверждают программу производственного экологического контроля, осуществляют производственный экологический контроль в соответствии с установленными требованиями, документируют информацию и хранят данные, полученные по результатам осуществления производственного экологического контроля.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Нормативно правовые акты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628800"/>
            <a:ext cx="8183880" cy="424847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Федеральный закон N 7-ФЗ  «Об охране окружающей среды»  от 04.05.1999 г.</a:t>
            </a:r>
          </a:p>
          <a:p>
            <a:pPr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Федеральный закон 96-ФЗ  «Об охране атмосферного воздуха» от 04.05.1999г.</a:t>
            </a:r>
          </a:p>
          <a:p>
            <a:pPr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Приказ Минприроды РФ от 28 февраля 2018 г. N 74 “Об утверждении требований к содержанию программы производственного экологического контроля, порядка и сроков представления отчета об организации и о результатах осуществления производственного экологического контроля”</a:t>
            </a:r>
          </a:p>
          <a:p>
            <a:pPr>
              <a:defRPr/>
            </a:pPr>
            <a:endParaRPr lang="ru-RU" dirty="0" smtClean="0">
              <a:latin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130896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Приказ Минприроды РФ от 16 октября 2018 г. N 522 «Об утверждении методических рекомендаций по заполнению формы отчета об организации и о результатах осуществления производственного экологического контроля, в том числе в форме электронного документа, подписанного усиленной квалифицированной электронной подписью (не нуждается в </a:t>
            </a:r>
            <a:r>
              <a:rPr lang="ru-RU" b="1" dirty="0" err="1" smtClean="0"/>
              <a:t>госрегистрации</a:t>
            </a:r>
            <a:r>
              <a:rPr lang="ru-RU" b="1" dirty="0" smtClean="0"/>
              <a:t>)»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42864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dirty="0" smtClean="0"/>
              <a:t>Программа производственного экологического контроля содержит сведения: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 инвентаризации выбросов загрязняющих веществ в атмосферный воздух и их источников;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 инвентаризации сбросов загрязняющих веществ в окружающую среду и их источников;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 инвентаризации отходов производства и потребления и объектов их размещения;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 подразделениях и (или) должностных лицах, отвечающих за осуществление производственного экологического контроля;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 собственных и (или) привлекаемых испытательных лабораториях (центрах), аккредитованных в соответствии с законодательством Российской Федерации об аккредитации в национальной системе аккредитации;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 периодичности и методах осуществления производственного экологического контроля, местах отбора проб и методиках (методах) измерений.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Раздел "Сведения об инвентаризации выбросов загрязняющих веществ в атмосферный воздух и их источников" должен содержать:</a:t>
            </a:r>
          </a:p>
          <a:p>
            <a:r>
              <a:rPr lang="ru-RU" dirty="0" smtClean="0"/>
              <a:t>сведения об инвентаризации выбросов загрязняющих веществ в атмосферный воздух (далее - выбросы), ее последней корректировке;</a:t>
            </a:r>
          </a:p>
          <a:p>
            <a:r>
              <a:rPr lang="ru-RU" dirty="0" smtClean="0"/>
              <a:t>показатель суммарной массы выбросов отдельно по каждому загрязняющему веществу по каждому источнику и по объекту в целом, в том числе с указанием загрязняющих веществ, характеризующих применяемые технологии и особенности производственного процесса на объекте (далее - маркерные вещества);</a:t>
            </a:r>
          </a:p>
          <a:p>
            <a:r>
              <a:rPr lang="ru-RU" dirty="0" smtClean="0"/>
              <a:t>сроки проведения инвентаризации выбросов и их стационарных источников, корректировки ее данных.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Раздел "Сведения об инвентаризации сбросов загрязняющих веществ в окружающую среду и их источников" должен содержать:</a:t>
            </a:r>
          </a:p>
          <a:p>
            <a:r>
              <a:rPr lang="ru-RU" dirty="0" smtClean="0"/>
              <a:t>сведения о заключенных договорах водопользования и (или) выданных решениях о предоставлении водного объекта в пользование;</a:t>
            </a:r>
          </a:p>
          <a:p>
            <a:r>
              <a:rPr lang="ru-RU" dirty="0" smtClean="0"/>
              <a:t>показатель суммарной массы сброса отдельно по каждому загрязняющему веществу по каждому выпуску и объекту в целом;</a:t>
            </a:r>
          </a:p>
          <a:p>
            <a:r>
              <a:rPr lang="ru-RU" dirty="0" smtClean="0"/>
              <a:t>показатель суммарного объема сброса сточных вод по каждому отдельному выпуску и по объекту в целом;</a:t>
            </a:r>
          </a:p>
          <a:p>
            <a:r>
              <a:rPr lang="ru-RU" dirty="0" smtClean="0"/>
              <a:t>сведения о ведении учета сточных вод (производственных, хозяйственно-бытовых, дождевых, талых, поливомоечных, дренажных вод, отводимых с территории объекта) и источников их образования, стационарных источников сбросов загрязняющих веществ в водные объекты или в системы водоотведения, включая очистные сооружения, эксплуатируемые на объекте, имеющем сбросы в водный объект</a:t>
            </a:r>
            <a:r>
              <a:rPr lang="ru-RU" u="sng" baseline="30000" dirty="0" smtClean="0">
                <a:hlinkClick r:id="rId2"/>
              </a:rPr>
              <a:t>2</a:t>
            </a:r>
            <a:r>
              <a:rPr lang="ru-RU" dirty="0" smtClean="0"/>
              <a:t>, в том числе сведения о схемах систем водопотребления и водоотведения, о средствах измерения расхода сброса (наименование, погрешность, свидетельство о поверке средств измерений), а также о сроках проведения такого учета.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1487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 Раздел "Сведения о подразделениях и (или) должностных лицах, отвечающих за осуществление производственного экологического контроля" должен содержать:</a:t>
            </a:r>
          </a:p>
          <a:p>
            <a:r>
              <a:rPr lang="ru-RU" dirty="0" smtClean="0"/>
              <a:t>наименование подразделений, их полномочия;</a:t>
            </a:r>
          </a:p>
          <a:p>
            <a:r>
              <a:rPr lang="ru-RU" dirty="0" smtClean="0"/>
              <a:t>численность сотрудников подразделений;</a:t>
            </a:r>
          </a:p>
          <a:p>
            <a:r>
              <a:rPr lang="ru-RU" dirty="0" smtClean="0"/>
              <a:t>сведения о правах и обязанностях руководителей, сотрудников подразделений.</a:t>
            </a:r>
          </a:p>
          <a:p>
            <a:r>
              <a:rPr lang="ru-RU" dirty="0" smtClean="0"/>
              <a:t>Раздел "Сведения о собственных и (или) привлекаемых испытательных лабораториях (центрах), аккредитованных в соответствии с законодательством Российской Федерации об аккредитации в национальной системе аккредитации" должен содержать:</a:t>
            </a:r>
          </a:p>
          <a:p>
            <a:r>
              <a:rPr lang="ru-RU" dirty="0" smtClean="0"/>
              <a:t>наименования и адреса собственных и (или) привлекаемых испытательных лабораторий (центров);</a:t>
            </a:r>
          </a:p>
          <a:p>
            <a:r>
              <a:rPr lang="ru-RU" dirty="0" smtClean="0"/>
              <a:t>реквизиты аттестатов аккредитации собственных и (или) привлекаемых испытательных лабораторий (центров) с указанием информации об области их аккредитации.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04664"/>
            <a:ext cx="8352928" cy="5778968"/>
          </a:xfrm>
        </p:spPr>
        <p:txBody>
          <a:bodyPr>
            <a:no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Раздел "Сведения о периодичности и методах осуществления производственного экологического контроля, местах отбора проб и методиках (методах) измерений" должен содержать: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подраздел "Производственный контроль в области охраны атмосферного воздуха";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подраздел "Производственный контроль в области охраны и использования водных объектов";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подраздел "Производственный контроль в области обращения с отходами".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В План-график контроля должны включаться загрязняющие вещества, в том числе маркерные, которые присутствуют в выбросах стационарных источников и в отношении которых установлены технологические нормативы, предельно допустимые выбросы, временно согласованные выбросы с указанием используемых методов контроля (расчетные и инструментальные) показателей загрязняющих веществ в выбросах стационарных источников, а также периодичность проведения контроля (расчетными и инструментальными методами контроля) в отношении каждого стационарного источника выбросов и выбрасываемого им загрязняющего вещества.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697</Words>
  <Application>Microsoft Office PowerPoint</Application>
  <PresentationFormat>Экран (4:3)</PresentationFormat>
  <Paragraphs>48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Times New Roman</vt:lpstr>
      <vt:lpstr>Verdana</vt:lpstr>
      <vt:lpstr>Wingdings 2</vt:lpstr>
      <vt:lpstr>Аспект</vt:lpstr>
      <vt:lpstr>Программа производственного экологического контроля </vt:lpstr>
      <vt:lpstr>Презентация PowerPoint</vt:lpstr>
      <vt:lpstr>Нормативно правовые акты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Порядок и сроки представления отчета об организации и о результатах осуществления производственного экологического контроля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Производственный экологический контроль</dc:title>
  <dc:creator/>
  <cp:lastModifiedBy/>
  <cp:revision>1</cp:revision>
  <dcterms:created xsi:type="dcterms:W3CDTF">2019-02-27T03:11:50Z</dcterms:created>
  <dcterms:modified xsi:type="dcterms:W3CDTF">2019-02-27T03:12:49Z</dcterms:modified>
</cp:coreProperties>
</file>